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4631" autoAdjust="0"/>
  </p:normalViewPr>
  <p:slideViewPr>
    <p:cSldViewPr snapToGrid="0" snapToObjects="1">
      <p:cViewPr varScale="1">
        <p:scale>
          <a:sx n="125" d="100"/>
          <a:sy n="125" d="100"/>
        </p:scale>
        <p:origin x="-204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pPr/>
              <a:t>4/3/11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pPr/>
              <a:t>4/3/11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pPr/>
              <a:t>4/3/11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pPr/>
              <a:t>4/3/11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4/3/11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pPr/>
              <a:t>4/3/11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pPr/>
              <a:t>4/3/11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pPr/>
              <a:t>4/3/11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4/3/11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4/3/11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4/3/11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pPr/>
              <a:t>4/3/11</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b="1" u="sng" dirty="0">
                <a:effectLst/>
              </a:rPr>
              <a:t>U.S. Policies in The Caribbean in The 20</a:t>
            </a:r>
            <a:r>
              <a:rPr lang="en-US" sz="2800" b="1" u="sng" baseline="30000" dirty="0">
                <a:effectLst/>
              </a:rPr>
              <a:t>th</a:t>
            </a:r>
            <a:r>
              <a:rPr lang="en-US" sz="2800" b="1" u="sng" dirty="0">
                <a:effectLst/>
              </a:rPr>
              <a:t> </a:t>
            </a:r>
            <a:r>
              <a:rPr lang="en-US" sz="2800" b="1" u="sng" dirty="0" smtClean="0">
                <a:effectLst/>
              </a:rPr>
              <a:t>Century</a:t>
            </a:r>
            <a:endParaRPr lang="en-US" sz="2800" dirty="0"/>
          </a:p>
        </p:txBody>
      </p:sp>
      <p:sp>
        <p:nvSpPr>
          <p:cNvPr id="3" name="Subtitle 2"/>
          <p:cNvSpPr>
            <a:spLocks noGrp="1"/>
          </p:cNvSpPr>
          <p:nvPr>
            <p:ph type="subTitle" idx="1"/>
          </p:nvPr>
        </p:nvSpPr>
        <p:spPr/>
        <p:txBody>
          <a:bodyPr>
            <a:normAutofit fontScale="70000" lnSpcReduction="20000"/>
          </a:bodyPr>
          <a:lstStyle/>
          <a:p>
            <a:pPr algn="l"/>
            <a:r>
              <a:rPr lang="en-US" dirty="0" smtClean="0"/>
              <a:t>Done by: Adrian Young </a:t>
            </a:r>
          </a:p>
          <a:p>
            <a:pPr algn="l"/>
            <a:r>
              <a:rPr lang="en-US" dirty="0" smtClean="0"/>
              <a:t>	</a:t>
            </a:r>
            <a:r>
              <a:rPr lang="en-US" dirty="0" err="1" smtClean="0"/>
              <a:t>Lian</a:t>
            </a:r>
            <a:r>
              <a:rPr lang="en-US" dirty="0" smtClean="0"/>
              <a:t> </a:t>
            </a:r>
            <a:r>
              <a:rPr lang="en-US" dirty="0" err="1" smtClean="0"/>
              <a:t>Jeng</a:t>
            </a:r>
            <a:r>
              <a:rPr lang="en-US" dirty="0" smtClean="0"/>
              <a:t> Liu</a:t>
            </a:r>
          </a:p>
          <a:p>
            <a:pPr algn="l"/>
            <a:r>
              <a:rPr lang="en-US" dirty="0" smtClean="0"/>
              <a:t>	Rainer Cruz</a:t>
            </a:r>
          </a:p>
          <a:p>
            <a:pPr algn="l"/>
            <a:r>
              <a:rPr lang="en-US" dirty="0" smtClean="0"/>
              <a:t>	Noel ….</a:t>
            </a:r>
          </a:p>
          <a:p>
            <a:pPr algn="l"/>
            <a:r>
              <a:rPr lang="en-US" dirty="0" smtClean="0"/>
              <a:t>	Raphael Martinez</a:t>
            </a:r>
          </a:p>
          <a:p>
            <a:pPr algn="l"/>
            <a:r>
              <a:rPr lang="en-US" dirty="0" smtClean="0"/>
              <a:t>	</a:t>
            </a:r>
            <a:r>
              <a:rPr lang="en-US" dirty="0" err="1" smtClean="0"/>
              <a:t>Ect</a:t>
            </a:r>
            <a:r>
              <a:rPr lang="en-US" dirty="0" smtClean="0"/>
              <a:t>……</a:t>
            </a:r>
          </a:p>
          <a:p>
            <a:endParaRPr lang="en-US" dirty="0"/>
          </a:p>
        </p:txBody>
      </p:sp>
    </p:spTree>
    <p:extLst>
      <p:ext uri="{BB962C8B-B14F-4D97-AF65-F5344CB8AC3E}">
        <p14:creationId xmlns:p14="http://schemas.microsoft.com/office/powerpoint/2010/main" val="398296271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4720" y="358141"/>
            <a:ext cx="7447280" cy="2537459"/>
          </a:xfrm>
        </p:spPr>
        <p:txBody>
          <a:bodyPr>
            <a:normAutofit/>
          </a:bodyPr>
          <a:lstStyle/>
          <a:p>
            <a:pPr marL="365760" lvl="1">
              <a:buFont typeface="Wingdings" pitchFamily="2" charset="2"/>
              <a:buChar char=""/>
            </a:pPr>
            <a:r>
              <a:rPr lang="en-US" dirty="0"/>
              <a:t>On February 18, 1913 </a:t>
            </a:r>
            <a:r>
              <a:rPr lang="en-US" dirty="0" err="1"/>
              <a:t>Victoriano</a:t>
            </a:r>
            <a:r>
              <a:rPr lang="en-US" dirty="0"/>
              <a:t> Huerta, a conservative general organized a coup d'état with the support of the United </a:t>
            </a:r>
            <a:r>
              <a:rPr lang="en-US" dirty="0" smtClean="0"/>
              <a:t>States. </a:t>
            </a:r>
          </a:p>
          <a:p>
            <a:pPr marL="365760" lvl="1">
              <a:buFont typeface="Wingdings" pitchFamily="2" charset="2"/>
              <a:buChar char=""/>
            </a:pPr>
            <a:r>
              <a:rPr lang="en-US" dirty="0" smtClean="0"/>
              <a:t>Madero </a:t>
            </a:r>
            <a:r>
              <a:rPr lang="en-US" dirty="0"/>
              <a:t>was killed four days later. Other revolutionary leaders such as Villa, Zapata, and </a:t>
            </a:r>
            <a:r>
              <a:rPr lang="en-US" dirty="0" err="1"/>
              <a:t>Venustiano</a:t>
            </a:r>
            <a:r>
              <a:rPr lang="en-US" dirty="0"/>
              <a:t> Carranza continued to militarily oppose the federal government, now under Huerta's control</a:t>
            </a:r>
            <a:r>
              <a:rPr lang="en-US" dirty="0" smtClean="0"/>
              <a:t>.</a:t>
            </a:r>
          </a:p>
          <a:p>
            <a:endParaRPr lang="en-US" dirty="0"/>
          </a:p>
        </p:txBody>
      </p:sp>
      <p:pic>
        <p:nvPicPr>
          <p:cNvPr id="5" name="Picture 4"/>
          <p:cNvPicPr>
            <a:picLocks noChangeAspect="1"/>
          </p:cNvPicPr>
          <p:nvPr/>
        </p:nvPicPr>
        <p:blipFill>
          <a:blip r:embed="rId2"/>
          <a:stretch>
            <a:fillRect/>
          </a:stretch>
        </p:blipFill>
        <p:spPr>
          <a:xfrm>
            <a:off x="3261360" y="2855486"/>
            <a:ext cx="2377439" cy="3250148"/>
          </a:xfrm>
          <a:prstGeom prst="rect">
            <a:avLst/>
          </a:prstGeom>
        </p:spPr>
      </p:pic>
      <p:pic>
        <p:nvPicPr>
          <p:cNvPr id="7" name="Picture 6"/>
          <p:cNvPicPr>
            <a:picLocks noChangeAspect="1"/>
          </p:cNvPicPr>
          <p:nvPr/>
        </p:nvPicPr>
        <p:blipFill>
          <a:blip r:embed="rId3"/>
          <a:stretch>
            <a:fillRect/>
          </a:stretch>
        </p:blipFill>
        <p:spPr>
          <a:xfrm>
            <a:off x="910642" y="3366532"/>
            <a:ext cx="2106878" cy="2813339"/>
          </a:xfrm>
          <a:prstGeom prst="rect">
            <a:avLst/>
          </a:prstGeom>
        </p:spPr>
      </p:pic>
      <p:pic>
        <p:nvPicPr>
          <p:cNvPr id="10" name="Picture 9"/>
          <p:cNvPicPr>
            <a:picLocks noChangeAspect="1"/>
          </p:cNvPicPr>
          <p:nvPr/>
        </p:nvPicPr>
        <p:blipFill>
          <a:blip r:embed="rId4"/>
          <a:stretch>
            <a:fillRect/>
          </a:stretch>
        </p:blipFill>
        <p:spPr>
          <a:xfrm>
            <a:off x="6177280" y="3284616"/>
            <a:ext cx="2204720" cy="2777947"/>
          </a:xfrm>
          <a:prstGeom prst="rect">
            <a:avLst/>
          </a:prstGeom>
        </p:spPr>
      </p:pic>
      <p:sp>
        <p:nvSpPr>
          <p:cNvPr id="11" name="TextBox 10"/>
          <p:cNvSpPr txBox="1"/>
          <p:nvPr/>
        </p:nvSpPr>
        <p:spPr>
          <a:xfrm>
            <a:off x="1219200" y="6289040"/>
            <a:ext cx="1465290" cy="369332"/>
          </a:xfrm>
          <a:prstGeom prst="rect">
            <a:avLst/>
          </a:prstGeom>
          <a:noFill/>
        </p:spPr>
        <p:txBody>
          <a:bodyPr wrap="none" rtlCol="0">
            <a:spAutoFit/>
          </a:bodyPr>
          <a:lstStyle/>
          <a:p>
            <a:r>
              <a:rPr lang="en-US" dirty="0" err="1" smtClean="0"/>
              <a:t>Pancho</a:t>
            </a:r>
            <a:r>
              <a:rPr lang="en-US" dirty="0" smtClean="0"/>
              <a:t> Villa</a:t>
            </a:r>
            <a:endParaRPr lang="en-US" dirty="0"/>
          </a:p>
        </p:txBody>
      </p:sp>
      <p:sp>
        <p:nvSpPr>
          <p:cNvPr id="12" name="TextBox 11"/>
          <p:cNvSpPr txBox="1"/>
          <p:nvPr/>
        </p:nvSpPr>
        <p:spPr>
          <a:xfrm>
            <a:off x="3552713" y="6105634"/>
            <a:ext cx="2025126" cy="369332"/>
          </a:xfrm>
          <a:prstGeom prst="rect">
            <a:avLst/>
          </a:prstGeom>
          <a:noFill/>
        </p:spPr>
        <p:txBody>
          <a:bodyPr wrap="none" rtlCol="0">
            <a:spAutoFit/>
          </a:bodyPr>
          <a:lstStyle/>
          <a:p>
            <a:r>
              <a:rPr lang="en-US" dirty="0" err="1"/>
              <a:t>Victoriano</a:t>
            </a:r>
            <a:r>
              <a:rPr lang="en-US" dirty="0"/>
              <a:t> Huerta</a:t>
            </a:r>
          </a:p>
        </p:txBody>
      </p:sp>
      <p:sp>
        <p:nvSpPr>
          <p:cNvPr id="13" name="TextBox 12"/>
          <p:cNvSpPr txBox="1"/>
          <p:nvPr/>
        </p:nvSpPr>
        <p:spPr>
          <a:xfrm>
            <a:off x="6177280" y="6217394"/>
            <a:ext cx="2325727" cy="369332"/>
          </a:xfrm>
          <a:prstGeom prst="rect">
            <a:avLst/>
          </a:prstGeom>
          <a:noFill/>
        </p:spPr>
        <p:txBody>
          <a:bodyPr wrap="none" rtlCol="0">
            <a:spAutoFit/>
          </a:bodyPr>
          <a:lstStyle/>
          <a:p>
            <a:r>
              <a:rPr lang="en-US" dirty="0" err="1"/>
              <a:t>Venustiano</a:t>
            </a:r>
            <a:r>
              <a:rPr lang="en-US" dirty="0"/>
              <a:t> Carranza</a:t>
            </a:r>
          </a:p>
        </p:txBody>
      </p:sp>
    </p:spTree>
    <p:extLst>
      <p:ext uri="{BB962C8B-B14F-4D97-AF65-F5344CB8AC3E}">
        <p14:creationId xmlns:p14="http://schemas.microsoft.com/office/powerpoint/2010/main" val="1823057681"/>
      </p:ext>
    </p:extLst>
  </p:cSld>
  <p:clrMapOvr>
    <a:masterClrMapping/>
  </p:clrMapOvr>
  <p:transition xmlns:p14="http://schemas.microsoft.com/office/powerpoint/2010/main" spd="slow">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3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800" decel="100000"/>
                                        <p:tgtEl>
                                          <p:spTgt spid="5"/>
                                        </p:tgtEl>
                                      </p:cBhvr>
                                    </p:animEffect>
                                    <p:anim calcmode="lin" valueType="num">
                                      <p:cBhvr>
                                        <p:cTn id="24" dur="800" decel="100000" fill="hold"/>
                                        <p:tgtEl>
                                          <p:spTgt spid="5"/>
                                        </p:tgtEl>
                                        <p:attrNameLst>
                                          <p:attrName>style.rotation</p:attrName>
                                        </p:attrNameLst>
                                      </p:cBhvr>
                                      <p:tavLst>
                                        <p:tav tm="0">
                                          <p:val>
                                            <p:fltVal val="-90"/>
                                          </p:val>
                                        </p:tav>
                                        <p:tav tm="100000">
                                          <p:val>
                                            <p:fltVal val="0"/>
                                          </p:val>
                                        </p:tav>
                                      </p:tavLst>
                                    </p:anim>
                                    <p:anim calcmode="lin" valueType="num">
                                      <p:cBhvr>
                                        <p:cTn id="25" dur="800" decel="100000" fill="hold"/>
                                        <p:tgtEl>
                                          <p:spTgt spid="5"/>
                                        </p:tgtEl>
                                        <p:attrNameLst>
                                          <p:attrName>ppt_x</p:attrName>
                                        </p:attrNameLst>
                                      </p:cBhvr>
                                      <p:tavLst>
                                        <p:tav tm="0">
                                          <p:val>
                                            <p:strVal val="#ppt_x+0.4"/>
                                          </p:val>
                                        </p:tav>
                                        <p:tav tm="100000">
                                          <p:val>
                                            <p:strVal val="#ppt_x-0.05"/>
                                          </p:val>
                                        </p:tav>
                                      </p:tavLst>
                                    </p:anim>
                                    <p:anim calcmode="lin" valueType="num">
                                      <p:cBhvr>
                                        <p:cTn id="26" dur="800" decel="100000" fill="hold"/>
                                        <p:tgtEl>
                                          <p:spTgt spid="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29" presetID="52"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Scale>
                                      <p:cBhvr>
                                        <p:cTn id="31"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2"/>
                                        </p:tgtEl>
                                        <p:attrNameLst>
                                          <p:attrName>ppt_x</p:attrName>
                                          <p:attrName>ppt_y</p:attrName>
                                        </p:attrNameLst>
                                      </p:cBhvr>
                                    </p:animMotion>
                                    <p:animEffect transition="in" filter="fade">
                                      <p:cBhvr>
                                        <p:cTn id="33" dur="1000"/>
                                        <p:tgtEl>
                                          <p:spTgt spid="12"/>
                                        </p:tgtEl>
                                      </p:cBhvr>
                                    </p:animEffect>
                                  </p:childTnLst>
                                </p:cTn>
                              </p:par>
                            </p:childTnLst>
                          </p:cTn>
                        </p:par>
                        <p:par>
                          <p:cTn id="34" fill="hold">
                            <p:stCondLst>
                              <p:cond delay="2000"/>
                            </p:stCondLst>
                            <p:childTnLst>
                              <p:par>
                                <p:cTn id="35" presetID="26" presetClass="entr" presetSubtype="0" fill="hold" nodeType="after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wipe(down)">
                                      <p:cBhvr>
                                        <p:cTn id="37" dur="580">
                                          <p:stCondLst>
                                            <p:cond delay="0"/>
                                          </p:stCondLst>
                                        </p:cTn>
                                        <p:tgtEl>
                                          <p:spTgt spid="3">
                                            <p:txEl>
                                              <p:pRg st="1" end="1"/>
                                            </p:txEl>
                                          </p:spTgt>
                                        </p:tgtEl>
                                      </p:cBhvr>
                                    </p:animEffect>
                                    <p:anim calcmode="lin" valueType="num">
                                      <p:cBhvr>
                                        <p:cTn id="3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1" end="1"/>
                                            </p:txEl>
                                          </p:spTgt>
                                        </p:tgtEl>
                                      </p:cBhvr>
                                      <p:to x="100000" y="60000"/>
                                    </p:animScale>
                                    <p:animScale>
                                      <p:cBhvr>
                                        <p:cTn id="44" dur="166" decel="50000">
                                          <p:stCondLst>
                                            <p:cond delay="676"/>
                                          </p:stCondLst>
                                        </p:cTn>
                                        <p:tgtEl>
                                          <p:spTgt spid="3">
                                            <p:txEl>
                                              <p:pRg st="1" end="1"/>
                                            </p:txEl>
                                          </p:spTgt>
                                        </p:tgtEl>
                                      </p:cBhvr>
                                      <p:to x="100000" y="100000"/>
                                    </p:animScale>
                                    <p:animScale>
                                      <p:cBhvr>
                                        <p:cTn id="45" dur="26">
                                          <p:stCondLst>
                                            <p:cond delay="1312"/>
                                          </p:stCondLst>
                                        </p:cTn>
                                        <p:tgtEl>
                                          <p:spTgt spid="3">
                                            <p:txEl>
                                              <p:pRg st="1" end="1"/>
                                            </p:txEl>
                                          </p:spTgt>
                                        </p:tgtEl>
                                      </p:cBhvr>
                                      <p:to x="100000" y="80000"/>
                                    </p:animScale>
                                    <p:animScale>
                                      <p:cBhvr>
                                        <p:cTn id="46" dur="166" decel="50000">
                                          <p:stCondLst>
                                            <p:cond delay="1338"/>
                                          </p:stCondLst>
                                        </p:cTn>
                                        <p:tgtEl>
                                          <p:spTgt spid="3">
                                            <p:txEl>
                                              <p:pRg st="1" end="1"/>
                                            </p:txEl>
                                          </p:spTgt>
                                        </p:tgtEl>
                                      </p:cBhvr>
                                      <p:to x="100000" y="100000"/>
                                    </p:animScale>
                                    <p:animScale>
                                      <p:cBhvr>
                                        <p:cTn id="47" dur="26">
                                          <p:stCondLst>
                                            <p:cond delay="1642"/>
                                          </p:stCondLst>
                                        </p:cTn>
                                        <p:tgtEl>
                                          <p:spTgt spid="3">
                                            <p:txEl>
                                              <p:pRg st="1" end="1"/>
                                            </p:txEl>
                                          </p:spTgt>
                                        </p:tgtEl>
                                      </p:cBhvr>
                                      <p:to x="100000" y="90000"/>
                                    </p:animScale>
                                    <p:animScale>
                                      <p:cBhvr>
                                        <p:cTn id="48" dur="166" decel="50000">
                                          <p:stCondLst>
                                            <p:cond delay="1668"/>
                                          </p:stCondLst>
                                        </p:cTn>
                                        <p:tgtEl>
                                          <p:spTgt spid="3">
                                            <p:txEl>
                                              <p:pRg st="1" end="1"/>
                                            </p:txEl>
                                          </p:spTgt>
                                        </p:tgtEl>
                                      </p:cBhvr>
                                      <p:to x="100000" y="100000"/>
                                    </p:animScale>
                                    <p:animScale>
                                      <p:cBhvr>
                                        <p:cTn id="49" dur="26">
                                          <p:stCondLst>
                                            <p:cond delay="1808"/>
                                          </p:stCondLst>
                                        </p:cTn>
                                        <p:tgtEl>
                                          <p:spTgt spid="3">
                                            <p:txEl>
                                              <p:pRg st="1" end="1"/>
                                            </p:txEl>
                                          </p:spTgt>
                                        </p:tgtEl>
                                      </p:cBhvr>
                                      <p:to x="100000" y="95000"/>
                                    </p:animScale>
                                    <p:animScale>
                                      <p:cBhvr>
                                        <p:cTn id="50" dur="166" decel="50000">
                                          <p:stCondLst>
                                            <p:cond delay="1834"/>
                                          </p:stCondLst>
                                        </p:cTn>
                                        <p:tgtEl>
                                          <p:spTgt spid="3">
                                            <p:txEl>
                                              <p:pRg st="1" end="1"/>
                                            </p:txEl>
                                          </p:spTgt>
                                        </p:tgtEl>
                                      </p:cBhvr>
                                      <p:to x="100000" y="100000"/>
                                    </p:animScale>
                                  </p:childTnLst>
                                </p:cTn>
                              </p:par>
                            </p:childTnLst>
                          </p:cTn>
                        </p:par>
                        <p:par>
                          <p:cTn id="51" fill="hold">
                            <p:stCondLst>
                              <p:cond delay="4000"/>
                            </p:stCondLst>
                            <p:childTnLst>
                              <p:par>
                                <p:cTn id="52" presetID="49" presetClass="entr" presetSubtype="0" decel="100000"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 calcmode="lin" valueType="num">
                                      <p:cBhvr>
                                        <p:cTn id="56" dur="500" fill="hold"/>
                                        <p:tgtEl>
                                          <p:spTgt spid="7"/>
                                        </p:tgtEl>
                                        <p:attrNameLst>
                                          <p:attrName>style.rotation</p:attrName>
                                        </p:attrNameLst>
                                      </p:cBhvr>
                                      <p:tavLst>
                                        <p:tav tm="0">
                                          <p:val>
                                            <p:fltVal val="360"/>
                                          </p:val>
                                        </p:tav>
                                        <p:tav tm="100000">
                                          <p:val>
                                            <p:fltVal val="0"/>
                                          </p:val>
                                        </p:tav>
                                      </p:tavLst>
                                    </p:anim>
                                    <p:animEffect transition="in" filter="fade">
                                      <p:cBhvr>
                                        <p:cTn id="57" dur="500"/>
                                        <p:tgtEl>
                                          <p:spTgt spid="7"/>
                                        </p:tgtEl>
                                      </p:cBhvr>
                                    </p:animEffect>
                                  </p:childTnLst>
                                </p:cTn>
                              </p:par>
                              <p:par>
                                <p:cTn id="58" presetID="23" presetClass="entr" presetSubtype="16"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childTnLst>
                                </p:cTn>
                              </p:par>
                              <p:par>
                                <p:cTn id="62" presetID="52"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Scale>
                                      <p:cBhvr>
                                        <p:cTn id="64"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13"/>
                                        </p:tgtEl>
                                        <p:attrNameLst>
                                          <p:attrName>ppt_x</p:attrName>
                                          <p:attrName>ppt_y</p:attrName>
                                        </p:attrNameLst>
                                      </p:cBhvr>
                                    </p:animMotion>
                                    <p:animEffect transition="in" filter="fade">
                                      <p:cBhvr>
                                        <p:cTn id="66" dur="1000"/>
                                        <p:tgtEl>
                                          <p:spTgt spid="13"/>
                                        </p:tgtEl>
                                      </p:cBhvr>
                                    </p:animEffect>
                                  </p:childTnLst>
                                </p:cTn>
                              </p:par>
                              <p:par>
                                <p:cTn id="67" presetID="25" presetClass="entr" presetSubtype="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72" dur="1000" fill="hold"/>
                                        <p:tgtEl>
                                          <p:spTgt spid="11"/>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701040" y="1036320"/>
            <a:ext cx="7747000" cy="4500880"/>
          </a:xfrm>
        </p:spPr>
        <p:txBody>
          <a:bodyPr>
            <a:normAutofit/>
          </a:bodyPr>
          <a:lstStyle/>
          <a:p>
            <a:pPr marL="365760" lvl="1">
              <a:buFont typeface="Wingdings" pitchFamily="2" charset="2"/>
              <a:buChar char=""/>
            </a:pPr>
            <a:r>
              <a:rPr lang="en-US" dirty="0"/>
              <a:t> Allies Zapata and Villa took Mexico City in March 1914, but found themselves outside of their elements in the capital and withdrew to their respective bastions. </a:t>
            </a:r>
            <a:endParaRPr lang="en-US" dirty="0" smtClean="0"/>
          </a:p>
          <a:p>
            <a:pPr marL="365760" lvl="1">
              <a:buFont typeface="Wingdings" pitchFamily="2" charset="2"/>
              <a:buChar char=""/>
            </a:pPr>
            <a:r>
              <a:rPr lang="en-US" dirty="0" smtClean="0"/>
              <a:t>This </a:t>
            </a:r>
            <a:r>
              <a:rPr lang="en-US" dirty="0"/>
              <a:t>allowed Carranza to assume control of the central government. </a:t>
            </a:r>
            <a:endParaRPr lang="en-US" dirty="0" smtClean="0"/>
          </a:p>
          <a:p>
            <a:pPr marL="365760" lvl="1">
              <a:buFont typeface="Wingdings" pitchFamily="2" charset="2"/>
              <a:buChar char=""/>
            </a:pPr>
            <a:r>
              <a:rPr lang="en-US" dirty="0" smtClean="0"/>
              <a:t>He </a:t>
            </a:r>
            <a:r>
              <a:rPr lang="en-US" dirty="0"/>
              <a:t>then organized the repression of the rebel armies of Villa and Zapata, led in particular by General Álvaro </a:t>
            </a:r>
            <a:r>
              <a:rPr lang="en-US" dirty="0" err="1"/>
              <a:t>Obregón</a:t>
            </a:r>
            <a:r>
              <a:rPr lang="en-US" dirty="0"/>
              <a:t>. </a:t>
            </a:r>
            <a:endParaRPr lang="en-US" dirty="0" smtClean="0"/>
          </a:p>
          <a:p>
            <a:pPr marL="365760" lvl="1">
              <a:buFont typeface="Wingdings" pitchFamily="2" charset="2"/>
              <a:buChar char=""/>
            </a:pPr>
            <a:r>
              <a:rPr lang="en-US" dirty="0" smtClean="0"/>
              <a:t>The</a:t>
            </a:r>
            <a:r>
              <a:rPr lang="en-US" dirty="0"/>
              <a:t> Mexican Constitution of 1917, still the current constitution, was </a:t>
            </a:r>
            <a:r>
              <a:rPr lang="en-US" dirty="0" smtClean="0"/>
              <a:t>proclaimed however initially it was very weakly enforced</a:t>
            </a:r>
            <a:r>
              <a:rPr lang="en-US" dirty="0"/>
              <a:t>. </a:t>
            </a:r>
            <a:endParaRPr lang="en-US" dirty="0" smtClean="0"/>
          </a:p>
          <a:p>
            <a:endParaRPr lang="en-US" dirty="0"/>
          </a:p>
        </p:txBody>
      </p:sp>
    </p:spTree>
    <p:extLst>
      <p:ext uri="{BB962C8B-B14F-4D97-AF65-F5344CB8AC3E}">
        <p14:creationId xmlns:p14="http://schemas.microsoft.com/office/powerpoint/2010/main" val="211226863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childTnLst>
                          </p:cTn>
                        </p:par>
                        <p:par>
                          <p:cTn id="16" fill="hold">
                            <p:stCondLst>
                              <p:cond delay="1500"/>
                            </p:stCondLst>
                            <p:childTnLst>
                              <p:par>
                                <p:cTn id="17" presetID="55"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p:cTn id="19"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782320" y="853440"/>
            <a:ext cx="7858760" cy="4216083"/>
          </a:xfrm>
        </p:spPr>
        <p:txBody>
          <a:bodyPr/>
          <a:lstStyle/>
          <a:p>
            <a:pPr marL="365760" lvl="1">
              <a:buFont typeface="Wingdings" pitchFamily="2" charset="2"/>
              <a:buChar char=""/>
            </a:pPr>
            <a:r>
              <a:rPr lang="en-US" dirty="0"/>
              <a:t>The efforts against the other revolutionary leaders continued</a:t>
            </a:r>
            <a:r>
              <a:rPr lang="en-US" dirty="0" smtClean="0"/>
              <a:t>. </a:t>
            </a:r>
            <a:endParaRPr lang="en-US" dirty="0"/>
          </a:p>
          <a:p>
            <a:pPr marL="731520" lvl="2"/>
            <a:r>
              <a:rPr lang="en-US" dirty="0" smtClean="0"/>
              <a:t>Zapata </a:t>
            </a:r>
            <a:r>
              <a:rPr lang="en-US" dirty="0"/>
              <a:t>was assassinated on April 10, 1919. </a:t>
            </a:r>
          </a:p>
          <a:p>
            <a:pPr marL="731520" lvl="2"/>
            <a:r>
              <a:rPr lang="en-US" dirty="0" smtClean="0"/>
              <a:t>Carranza himself was assassinated on May 15, 1920,</a:t>
            </a:r>
          </a:p>
          <a:p>
            <a:pPr marL="365760" lvl="1">
              <a:buFont typeface="Wingdings" pitchFamily="2" charset="2"/>
              <a:buChar char=""/>
            </a:pPr>
            <a:endParaRPr lang="en-US" dirty="0" smtClean="0"/>
          </a:p>
          <a:p>
            <a:pPr marL="365760" lvl="1">
              <a:buFont typeface="Wingdings" pitchFamily="2" charset="2"/>
              <a:buChar char=""/>
            </a:pPr>
            <a:r>
              <a:rPr lang="en-US" dirty="0" smtClean="0"/>
              <a:t>leaving </a:t>
            </a:r>
            <a:r>
              <a:rPr lang="en-US" dirty="0" err="1"/>
              <a:t>Obregón</a:t>
            </a:r>
            <a:r>
              <a:rPr lang="en-US" dirty="0"/>
              <a:t> in power, who was officially elected president later that year. </a:t>
            </a:r>
            <a:endParaRPr lang="en-US" dirty="0" smtClean="0"/>
          </a:p>
          <a:p>
            <a:pPr marL="0" indent="0">
              <a:buNone/>
            </a:pPr>
            <a:endParaRPr lang="en-US" dirty="0"/>
          </a:p>
        </p:txBody>
      </p:sp>
      <p:pic>
        <p:nvPicPr>
          <p:cNvPr id="6" name="Picture 5"/>
          <p:cNvPicPr>
            <a:picLocks noChangeAspect="1"/>
          </p:cNvPicPr>
          <p:nvPr/>
        </p:nvPicPr>
        <p:blipFill>
          <a:blip r:embed="rId2"/>
          <a:stretch>
            <a:fillRect/>
          </a:stretch>
        </p:blipFill>
        <p:spPr>
          <a:xfrm>
            <a:off x="4472940" y="3961924"/>
            <a:ext cx="3429000" cy="2374900"/>
          </a:xfrm>
          <a:prstGeom prst="rect">
            <a:avLst/>
          </a:prstGeom>
        </p:spPr>
      </p:pic>
      <p:sp>
        <p:nvSpPr>
          <p:cNvPr id="8" name="TextBox 7"/>
          <p:cNvSpPr txBox="1"/>
          <p:nvPr/>
        </p:nvSpPr>
        <p:spPr>
          <a:xfrm>
            <a:off x="936506" y="4988560"/>
            <a:ext cx="2990385" cy="369332"/>
          </a:xfrm>
          <a:prstGeom prst="rect">
            <a:avLst/>
          </a:prstGeom>
          <a:noFill/>
        </p:spPr>
        <p:txBody>
          <a:bodyPr wrap="none" rtlCol="0">
            <a:spAutoFit/>
          </a:bodyPr>
          <a:lstStyle/>
          <a:p>
            <a:r>
              <a:rPr lang="en-US" dirty="0"/>
              <a:t>General Álvaro </a:t>
            </a:r>
            <a:r>
              <a:rPr lang="en-US" dirty="0" err="1" smtClean="0"/>
              <a:t>Obregón</a:t>
            </a:r>
            <a:r>
              <a:rPr lang="en-US" dirty="0" smtClean="0"/>
              <a:t> </a:t>
            </a:r>
            <a:r>
              <a:rPr lang="en-US" dirty="0" smtClean="0">
                <a:sym typeface="Wingdings"/>
              </a:rPr>
              <a:t></a:t>
            </a:r>
            <a:endParaRPr lang="en-US" dirty="0"/>
          </a:p>
        </p:txBody>
      </p:sp>
    </p:spTree>
    <p:extLst>
      <p:ext uri="{BB962C8B-B14F-4D97-AF65-F5344CB8AC3E}">
        <p14:creationId xmlns:p14="http://schemas.microsoft.com/office/powerpoint/2010/main" val="41723702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55" presetClass="entr" presetSubtype="0"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4" end="4"/>
                                            </p:txEl>
                                          </p:spTgt>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1)">
                                      <p:cBhvr>
                                        <p:cTn id="33" dur="2000"/>
                                        <p:tgtEl>
                                          <p:spTgt spid="8"/>
                                        </p:tgtEl>
                                      </p:cBhvr>
                                    </p:animEffect>
                                  </p:childTnLst>
                                </p:cTn>
                              </p:par>
                            </p:childTnLst>
                          </p:cTn>
                        </p:par>
                        <p:par>
                          <p:cTn id="34" fill="hold">
                            <p:stCondLst>
                              <p:cond delay="5000"/>
                            </p:stCondLst>
                            <p:childTnLst>
                              <p:par>
                                <p:cTn id="35" presetID="6" presetClass="entr" presetSubtype="16"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4294967295"/>
          </p:nvPr>
        </p:nvSpPr>
        <p:spPr>
          <a:xfrm>
            <a:off x="690880" y="781844"/>
            <a:ext cx="7735888" cy="2916396"/>
          </a:xfrm>
        </p:spPr>
        <p:txBody>
          <a:bodyPr>
            <a:normAutofit/>
          </a:bodyPr>
          <a:lstStyle/>
          <a:p>
            <a:pPr marL="365760" lvl="2"/>
            <a:r>
              <a:rPr lang="en-US" dirty="0"/>
              <a:t>Finally in 1923 Villa was also assassinated. </a:t>
            </a:r>
            <a:endParaRPr lang="en-US" dirty="0" smtClean="0"/>
          </a:p>
          <a:p>
            <a:pPr marL="365760" lvl="2"/>
            <a:endParaRPr lang="en-US" dirty="0" smtClean="0"/>
          </a:p>
          <a:p>
            <a:pPr marL="365760" lvl="2"/>
            <a:r>
              <a:rPr lang="en-US" dirty="0" smtClean="0"/>
              <a:t>With </a:t>
            </a:r>
            <a:r>
              <a:rPr lang="en-US" dirty="0"/>
              <a:t>the removal of the main rivals </a:t>
            </a:r>
            <a:r>
              <a:rPr lang="en-US" dirty="0" err="1"/>
              <a:t>Obregón</a:t>
            </a:r>
            <a:r>
              <a:rPr lang="en-US" dirty="0"/>
              <a:t> is able to consolidate power and relative peace returned to Mexico</a:t>
            </a:r>
            <a:r>
              <a:rPr lang="en-US" dirty="0" smtClean="0"/>
              <a:t>.</a:t>
            </a:r>
          </a:p>
          <a:p>
            <a:pPr marL="365760" lvl="2"/>
            <a:r>
              <a:rPr lang="en-US" dirty="0" smtClean="0"/>
              <a:t> </a:t>
            </a:r>
            <a:r>
              <a:rPr lang="en-US" dirty="0"/>
              <a:t>Under the </a:t>
            </a:r>
            <a:r>
              <a:rPr lang="en-US" dirty="0" smtClean="0"/>
              <a:t>Constitution, </a:t>
            </a:r>
            <a:r>
              <a:rPr lang="en-US" dirty="0"/>
              <a:t>a liberal government is </a:t>
            </a:r>
            <a:r>
              <a:rPr lang="en-US" dirty="0" smtClean="0"/>
              <a:t>implemented, </a:t>
            </a:r>
            <a:r>
              <a:rPr lang="en-US" dirty="0"/>
              <a:t>but some of the aspirations of the working and rural classes remained unfulfilled. </a:t>
            </a:r>
          </a:p>
        </p:txBody>
      </p:sp>
      <p:pic>
        <p:nvPicPr>
          <p:cNvPr id="10" name="Picture 9"/>
          <p:cNvPicPr>
            <a:picLocks noChangeAspect="1"/>
          </p:cNvPicPr>
          <p:nvPr/>
        </p:nvPicPr>
        <p:blipFill>
          <a:blip r:embed="rId2"/>
          <a:stretch>
            <a:fillRect/>
          </a:stretch>
        </p:blipFill>
        <p:spPr>
          <a:xfrm>
            <a:off x="2438400" y="2801114"/>
            <a:ext cx="4382770" cy="3919726"/>
          </a:xfrm>
          <a:prstGeom prst="rect">
            <a:avLst/>
          </a:prstGeom>
        </p:spPr>
      </p:pic>
    </p:spTree>
    <p:extLst>
      <p:ext uri="{BB962C8B-B14F-4D97-AF65-F5344CB8AC3E}">
        <p14:creationId xmlns:p14="http://schemas.microsoft.com/office/powerpoint/2010/main" val="3268500340"/>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000"/>
                            </p:stCondLst>
                            <p:childTnLst>
                              <p:par>
                                <p:cTn id="11" presetID="5" presetClass="entr" presetSubtype="10" fill="hold"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heckerboard(across)">
                                      <p:cBhvr>
                                        <p:cTn id="13" dur="500"/>
                                        <p:tgtEl>
                                          <p:spTgt spid="2">
                                            <p:txEl>
                                              <p:pRg st="2" end="2"/>
                                            </p:txEl>
                                          </p:spTgt>
                                        </p:tgtEl>
                                      </p:cBhvr>
                                    </p:animEffec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1500"/>
                            </p:stCondLst>
                            <p:childTnLst>
                              <p:par>
                                <p:cTn id="17" presetID="55"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p:cTn id="19"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Time </a:t>
            </a:r>
            <a:r>
              <a:rPr lang="en-US" dirty="0" smtClean="0"/>
              <a:t>Line </a:t>
            </a:r>
            <a:r>
              <a:rPr lang="en-US" dirty="0"/>
              <a:t>of Events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18868497"/>
              </p:ext>
            </p:extLst>
          </p:nvPr>
        </p:nvGraphicFramePr>
        <p:xfrm>
          <a:off x="688490" y="2448560"/>
          <a:ext cx="8019096" cy="3535679"/>
        </p:xfrm>
        <a:graphic>
          <a:graphicData uri="http://schemas.openxmlformats.org/drawingml/2006/table">
            <a:tbl>
              <a:tblPr firstRow="1" bandRow="1">
                <a:tableStyleId>{5C22544A-7EE6-4342-B048-85BDC9FD1C3A}</a:tableStyleId>
              </a:tblPr>
              <a:tblGrid>
                <a:gridCol w="1828800"/>
                <a:gridCol w="441648"/>
                <a:gridCol w="5748648"/>
              </a:tblGrid>
              <a:tr h="273819">
                <a:tc>
                  <a:txBody>
                    <a:bodyPr/>
                    <a:lstStyle/>
                    <a:p>
                      <a:pPr marL="0" marR="0" algn="ctr">
                        <a:lnSpc>
                          <a:spcPct val="115000"/>
                        </a:lnSpc>
                        <a:spcBef>
                          <a:spcPts val="0"/>
                        </a:spcBef>
                        <a:spcAft>
                          <a:spcPts val="1200"/>
                        </a:spcAft>
                        <a:tabLst>
                          <a:tab pos="1085850" algn="l"/>
                        </a:tabLst>
                      </a:pPr>
                      <a:r>
                        <a:rPr lang="en-US" sz="1100" u="sng" dirty="0" smtClean="0">
                          <a:effectLst/>
                          <a:latin typeface="Calibri"/>
                          <a:ea typeface="Calibri"/>
                          <a:cs typeface="Times New Roman"/>
                        </a:rPr>
                        <a:t>CENTURY</a:t>
                      </a:r>
                      <a:endParaRPr lang="en-US" sz="1100" u="sng" dirty="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1200"/>
                        </a:spcAft>
                        <a:tabLst>
                          <a:tab pos="1085850" algn="l"/>
                        </a:tabLst>
                      </a:pPr>
                      <a:r>
                        <a:rPr lang="en-US" sz="1200" b="1" u="sng" dirty="0">
                          <a:effectLst/>
                          <a:latin typeface="Segoe UI"/>
                          <a:ea typeface="BatangChe"/>
                          <a:cs typeface="Times New Roman"/>
                        </a:rPr>
                        <a:t>DATE</a:t>
                      </a:r>
                      <a:endParaRPr lang="en-US" sz="1100" dirty="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1200"/>
                        </a:spcAft>
                        <a:tabLst>
                          <a:tab pos="1085850" algn="l"/>
                        </a:tabLst>
                      </a:pPr>
                      <a:r>
                        <a:rPr lang="en-US" sz="1200" b="1" u="sng" dirty="0">
                          <a:effectLst/>
                          <a:latin typeface="Segoe UI"/>
                          <a:ea typeface="BatangChe"/>
                          <a:cs typeface="Times New Roman"/>
                        </a:rPr>
                        <a:t>EVENT</a:t>
                      </a:r>
                      <a:endParaRPr lang="en-US" sz="1100" dirty="0">
                        <a:effectLst/>
                        <a:latin typeface="Calibri"/>
                        <a:ea typeface="Calibri"/>
                        <a:cs typeface="Times New Roman"/>
                      </a:endParaRPr>
                    </a:p>
                  </a:txBody>
                  <a:tcPr marL="19050" marR="19050" marT="19050" marB="19050" anchor="ctr"/>
                </a:tc>
              </a:tr>
              <a:tr h="815465">
                <a:tc rowSpan="4">
                  <a:txBody>
                    <a:bodyPr/>
                    <a:lstStyle/>
                    <a:p>
                      <a:pPr marL="0" marR="0" algn="ctr">
                        <a:lnSpc>
                          <a:spcPct val="115000"/>
                        </a:lnSpc>
                        <a:spcBef>
                          <a:spcPts val="0"/>
                        </a:spcBef>
                        <a:spcAft>
                          <a:spcPts val="1200"/>
                        </a:spcAft>
                        <a:tabLst>
                          <a:tab pos="1085850" algn="l"/>
                        </a:tabLst>
                      </a:pPr>
                      <a:r>
                        <a:rPr lang="en-US" sz="2800" dirty="0" smtClean="0">
                          <a:effectLst/>
                          <a:latin typeface="Calibri"/>
                          <a:ea typeface="Calibri"/>
                          <a:cs typeface="Times New Roman"/>
                        </a:rPr>
                        <a:t>19</a:t>
                      </a:r>
                      <a:r>
                        <a:rPr lang="en-US" sz="2800" baseline="30000" dirty="0" smtClean="0">
                          <a:effectLst/>
                          <a:latin typeface="Calibri"/>
                          <a:ea typeface="Calibri"/>
                          <a:cs typeface="Times New Roman"/>
                        </a:rPr>
                        <a:t>th</a:t>
                      </a:r>
                      <a:r>
                        <a:rPr lang="en-US" sz="2800" baseline="0" dirty="0" smtClean="0">
                          <a:effectLst/>
                          <a:latin typeface="Calibri"/>
                          <a:ea typeface="Calibri"/>
                          <a:cs typeface="Times New Roman"/>
                        </a:rPr>
                        <a:t> Century</a:t>
                      </a:r>
                      <a:endParaRPr lang="en-US" sz="2800" dirty="0">
                        <a:effectLst/>
                        <a:latin typeface="Calibri"/>
                        <a:ea typeface="Calibri"/>
                        <a:cs typeface="Times New Roman"/>
                      </a:endParaRPr>
                    </a:p>
                  </a:txBody>
                  <a:tcPr marL="19050" marR="19050" marT="19050" marB="19050" vert="vert270" anchor="ctr"/>
                </a:tc>
                <a:tc>
                  <a:txBody>
                    <a:bodyPr/>
                    <a:lstStyle/>
                    <a:p>
                      <a:pPr marL="0" marR="0" algn="l">
                        <a:lnSpc>
                          <a:spcPct val="115000"/>
                        </a:lnSpc>
                        <a:spcBef>
                          <a:spcPts val="0"/>
                        </a:spcBef>
                        <a:spcAft>
                          <a:spcPts val="1200"/>
                        </a:spcAft>
                        <a:tabLst>
                          <a:tab pos="1085850" algn="l"/>
                        </a:tabLst>
                      </a:pPr>
                      <a:r>
                        <a:rPr lang="en-US" sz="1200" b="1" i="1">
                          <a:effectLst/>
                          <a:latin typeface="Segoe UI"/>
                          <a:ea typeface="BatangChe"/>
                          <a:cs typeface="Times New Roman"/>
                        </a:rPr>
                        <a:t>1823</a:t>
                      </a:r>
                      <a:endParaRPr lang="en-US" sz="1100">
                        <a:effectLst/>
                        <a:latin typeface="Calibri"/>
                        <a:ea typeface="Calibri"/>
                        <a:cs typeface="Times New Roman"/>
                      </a:endParaRPr>
                    </a:p>
                  </a:txBody>
                  <a:tcPr marL="19050" marR="19050" marT="19050" marB="19050" anchor="ctr"/>
                </a:tc>
                <a:tc>
                  <a:txBody>
                    <a:bodyPr/>
                    <a:lstStyle/>
                    <a:p>
                      <a:pPr marL="0" marR="0" algn="l">
                        <a:lnSpc>
                          <a:spcPct val="115000"/>
                        </a:lnSpc>
                        <a:spcBef>
                          <a:spcPts val="0"/>
                        </a:spcBef>
                        <a:spcAft>
                          <a:spcPts val="1200"/>
                        </a:spcAft>
                        <a:tabLst>
                          <a:tab pos="1085850" algn="l"/>
                        </a:tabLst>
                      </a:pPr>
                      <a:r>
                        <a:rPr lang="en-US" sz="1400">
                          <a:effectLst/>
                          <a:latin typeface="Segoe UI"/>
                          <a:ea typeface="BatangChe"/>
                          <a:cs typeface="Times New Roman"/>
                        </a:rPr>
                        <a:t>The Monroe Doctrine declares Latin America to be in the United States "sphere of influence."</a:t>
                      </a:r>
                      <a:endParaRPr lang="en-US" sz="1200">
                        <a:effectLst/>
                        <a:latin typeface="Calibri"/>
                        <a:ea typeface="Calibri"/>
                        <a:cs typeface="Times New Roman"/>
                      </a:endParaRPr>
                    </a:p>
                  </a:txBody>
                  <a:tcPr marL="19050" marR="19050" marT="19050" marB="19050" anchor="ctr"/>
                </a:tc>
              </a:tr>
              <a:tr h="815465">
                <a:tc vMerge="1">
                  <a:txBody>
                    <a:bodyPr/>
                    <a:lstStyle/>
                    <a:p>
                      <a:pPr marL="0" marR="0" algn="l">
                        <a:lnSpc>
                          <a:spcPct val="115000"/>
                        </a:lnSpc>
                        <a:spcBef>
                          <a:spcPts val="0"/>
                        </a:spcBef>
                        <a:spcAft>
                          <a:spcPts val="1200"/>
                        </a:spcAft>
                        <a:tabLst>
                          <a:tab pos="1085850" algn="l"/>
                        </a:tabLst>
                      </a:pPr>
                      <a:endParaRPr lang="en-US" sz="1100">
                        <a:effectLst/>
                        <a:latin typeface="Calibri"/>
                        <a:ea typeface="Calibri"/>
                        <a:cs typeface="Times New Roman"/>
                      </a:endParaRPr>
                    </a:p>
                  </a:txBody>
                  <a:tcPr marL="19050" marR="19050" marT="19050" marB="19050" anchor="ctr"/>
                </a:tc>
                <a:tc>
                  <a:txBody>
                    <a:bodyPr/>
                    <a:lstStyle/>
                    <a:p>
                      <a:pPr marL="0" marR="0" algn="l">
                        <a:lnSpc>
                          <a:spcPct val="115000"/>
                        </a:lnSpc>
                        <a:spcBef>
                          <a:spcPts val="0"/>
                        </a:spcBef>
                        <a:spcAft>
                          <a:spcPts val="1200"/>
                        </a:spcAft>
                        <a:tabLst>
                          <a:tab pos="1085850" algn="l"/>
                        </a:tabLst>
                      </a:pPr>
                      <a:r>
                        <a:rPr lang="en-US" sz="1200" b="1" i="1">
                          <a:effectLst/>
                          <a:latin typeface="Segoe UI"/>
                          <a:ea typeface="BatangChe"/>
                          <a:cs typeface="Times New Roman"/>
                        </a:rPr>
                        <a:t>1846</a:t>
                      </a:r>
                      <a:endParaRPr lang="en-US" sz="1100">
                        <a:effectLst/>
                        <a:latin typeface="Calibri"/>
                        <a:ea typeface="Calibri"/>
                        <a:cs typeface="Times New Roman"/>
                      </a:endParaRPr>
                    </a:p>
                  </a:txBody>
                  <a:tcPr marL="19050" marR="19050" marT="19050" marB="19050" anchor="ctr"/>
                </a:tc>
                <a:tc>
                  <a:txBody>
                    <a:bodyPr/>
                    <a:lstStyle/>
                    <a:p>
                      <a:pPr marL="0" marR="0" algn="l">
                        <a:lnSpc>
                          <a:spcPct val="115000"/>
                        </a:lnSpc>
                        <a:spcBef>
                          <a:spcPts val="0"/>
                        </a:spcBef>
                        <a:spcAft>
                          <a:spcPts val="1200"/>
                        </a:spcAft>
                        <a:tabLst>
                          <a:tab pos="1085850" algn="l"/>
                        </a:tabLst>
                      </a:pPr>
                      <a:r>
                        <a:rPr lang="en-US" sz="1400">
                          <a:effectLst/>
                          <a:latin typeface="Segoe UI"/>
                          <a:ea typeface="BatangChe"/>
                          <a:cs typeface="Times New Roman"/>
                        </a:rPr>
                        <a:t>The U.S. provokes war with Mexico and acquires half of its territory, including Texas and California.</a:t>
                      </a:r>
                      <a:endParaRPr lang="en-US" sz="1200">
                        <a:effectLst/>
                        <a:latin typeface="Calibri"/>
                        <a:ea typeface="Calibri"/>
                        <a:cs typeface="Times New Roman"/>
                      </a:endParaRPr>
                    </a:p>
                  </a:txBody>
                  <a:tcPr marL="19050" marR="19050" marT="19050" marB="19050" anchor="ctr"/>
                </a:tc>
              </a:tr>
              <a:tr h="815465">
                <a:tc vMerge="1">
                  <a:txBody>
                    <a:bodyPr/>
                    <a:lstStyle/>
                    <a:p>
                      <a:pPr marL="0" marR="0" algn="l">
                        <a:lnSpc>
                          <a:spcPct val="115000"/>
                        </a:lnSpc>
                        <a:spcBef>
                          <a:spcPts val="0"/>
                        </a:spcBef>
                        <a:spcAft>
                          <a:spcPts val="1200"/>
                        </a:spcAft>
                        <a:tabLst>
                          <a:tab pos="1085850" algn="l"/>
                        </a:tabLst>
                      </a:pPr>
                      <a:endParaRPr lang="en-US" sz="1100">
                        <a:effectLst/>
                        <a:latin typeface="Calibri"/>
                        <a:ea typeface="Calibri"/>
                        <a:cs typeface="Times New Roman"/>
                      </a:endParaRPr>
                    </a:p>
                  </a:txBody>
                  <a:tcPr marL="19050" marR="19050" marT="19050" marB="19050" anchor="ctr"/>
                </a:tc>
                <a:tc>
                  <a:txBody>
                    <a:bodyPr/>
                    <a:lstStyle/>
                    <a:p>
                      <a:pPr marL="0" marR="0" algn="l">
                        <a:lnSpc>
                          <a:spcPct val="115000"/>
                        </a:lnSpc>
                        <a:spcBef>
                          <a:spcPts val="0"/>
                        </a:spcBef>
                        <a:spcAft>
                          <a:spcPts val="1200"/>
                        </a:spcAft>
                        <a:tabLst>
                          <a:tab pos="1085850" algn="l"/>
                        </a:tabLst>
                      </a:pPr>
                      <a:r>
                        <a:rPr lang="en-US" sz="1200" b="1" i="1" dirty="0" smtClean="0">
                          <a:effectLst/>
                          <a:latin typeface="Segoe UI"/>
                          <a:ea typeface="BatangChe"/>
                          <a:cs typeface="Times New Roman"/>
                        </a:rPr>
                        <a:t>1855</a:t>
                      </a:r>
                      <a:endParaRPr lang="en-US" sz="1100" dirty="0">
                        <a:effectLst/>
                        <a:latin typeface="Calibri"/>
                        <a:ea typeface="Calibri"/>
                        <a:cs typeface="Times New Roman"/>
                      </a:endParaRPr>
                    </a:p>
                  </a:txBody>
                  <a:tcPr marL="19050" marR="19050" marT="19050" marB="19050" anchor="ctr"/>
                </a:tc>
                <a:tc>
                  <a:txBody>
                    <a:bodyPr/>
                    <a:lstStyle/>
                    <a:p>
                      <a:pPr marL="0" marR="0" algn="l">
                        <a:lnSpc>
                          <a:spcPct val="115000"/>
                        </a:lnSpc>
                        <a:spcBef>
                          <a:spcPts val="0"/>
                        </a:spcBef>
                        <a:spcAft>
                          <a:spcPts val="1200"/>
                        </a:spcAft>
                        <a:tabLst>
                          <a:tab pos="1085850" algn="l"/>
                        </a:tabLst>
                      </a:pPr>
                      <a:r>
                        <a:rPr lang="en-US" sz="1400">
                          <a:effectLst/>
                          <a:latin typeface="Segoe UI"/>
                          <a:ea typeface="BatangChe"/>
                          <a:cs typeface="Times New Roman"/>
                        </a:rPr>
                        <a:t>U.S. adventurer William Walker invades Nicaragua with a private army, declares himself president, and rules for 2 years.</a:t>
                      </a:r>
                      <a:endParaRPr lang="en-US" sz="1200">
                        <a:effectLst/>
                        <a:latin typeface="Calibri"/>
                        <a:ea typeface="Calibri"/>
                        <a:cs typeface="Times New Roman"/>
                      </a:endParaRPr>
                    </a:p>
                  </a:txBody>
                  <a:tcPr marL="19050" marR="19050" marT="19050" marB="19050" anchor="ctr"/>
                </a:tc>
              </a:tr>
              <a:tr h="815465">
                <a:tc vMerge="1">
                  <a:txBody>
                    <a:bodyPr/>
                    <a:lstStyle/>
                    <a:p>
                      <a:pPr marL="0" marR="0" algn="l">
                        <a:lnSpc>
                          <a:spcPct val="115000"/>
                        </a:lnSpc>
                        <a:spcBef>
                          <a:spcPts val="0"/>
                        </a:spcBef>
                        <a:spcAft>
                          <a:spcPts val="1200"/>
                        </a:spcAft>
                        <a:tabLst>
                          <a:tab pos="1085850" algn="l"/>
                        </a:tabLst>
                      </a:pPr>
                      <a:endParaRPr lang="en-US" sz="1100" dirty="0">
                        <a:effectLst/>
                        <a:latin typeface="Calibri"/>
                        <a:ea typeface="Calibri"/>
                        <a:cs typeface="Times New Roman"/>
                      </a:endParaRPr>
                    </a:p>
                  </a:txBody>
                  <a:tcPr marL="19050" marR="19050" marT="19050" marB="19050" anchor="ctr"/>
                </a:tc>
                <a:tc>
                  <a:txBody>
                    <a:bodyPr/>
                    <a:lstStyle/>
                    <a:p>
                      <a:pPr marL="0" marR="0" algn="l">
                        <a:lnSpc>
                          <a:spcPct val="115000"/>
                        </a:lnSpc>
                        <a:spcBef>
                          <a:spcPts val="0"/>
                        </a:spcBef>
                        <a:spcAft>
                          <a:spcPts val="1200"/>
                        </a:spcAft>
                        <a:tabLst>
                          <a:tab pos="1085850" algn="l"/>
                        </a:tabLst>
                      </a:pPr>
                      <a:r>
                        <a:rPr lang="en-US" sz="1200" b="1" i="1">
                          <a:effectLst/>
                          <a:latin typeface="Segoe UI"/>
                          <a:ea typeface="BatangChe"/>
                          <a:cs typeface="Times New Roman"/>
                        </a:rPr>
                        <a:t>1898</a:t>
                      </a:r>
                      <a:endParaRPr lang="en-US" sz="1100">
                        <a:effectLst/>
                        <a:latin typeface="Calibri"/>
                        <a:ea typeface="Calibri"/>
                        <a:cs typeface="Times New Roman"/>
                      </a:endParaRPr>
                    </a:p>
                  </a:txBody>
                  <a:tcPr marL="19050" marR="19050" marT="19050" marB="19050" anchor="ctr"/>
                </a:tc>
                <a:tc>
                  <a:txBody>
                    <a:bodyPr/>
                    <a:lstStyle/>
                    <a:p>
                      <a:pPr marL="0" marR="0" algn="l">
                        <a:lnSpc>
                          <a:spcPct val="115000"/>
                        </a:lnSpc>
                        <a:spcBef>
                          <a:spcPts val="0"/>
                        </a:spcBef>
                        <a:spcAft>
                          <a:spcPts val="1200"/>
                        </a:spcAft>
                        <a:tabLst>
                          <a:tab pos="1085850" algn="l"/>
                        </a:tabLst>
                      </a:pPr>
                      <a:r>
                        <a:rPr lang="en-US" sz="1400" dirty="0">
                          <a:effectLst/>
                          <a:latin typeface="Segoe UI"/>
                          <a:ea typeface="BatangChe"/>
                          <a:cs typeface="Times New Roman"/>
                        </a:rPr>
                        <a:t>The U.S. declares war on Spain and as a result annexes Guam, Puerto Rico, the Philippines and Hawaii.</a:t>
                      </a:r>
                      <a:endParaRPr lang="en-US" sz="1200" dirty="0">
                        <a:effectLst/>
                        <a:latin typeface="Calibri"/>
                        <a:ea typeface="Calibri"/>
                        <a:cs typeface="Times New Roman"/>
                      </a:endParaRPr>
                    </a:p>
                  </a:txBody>
                  <a:tcPr marL="19050" marR="19050" marT="19050" marB="19050" anchor="ctr"/>
                </a:tc>
              </a:tr>
            </a:tbl>
          </a:graphicData>
        </a:graphic>
      </p:graphicFrame>
    </p:spTree>
    <p:extLst>
      <p:ext uri="{BB962C8B-B14F-4D97-AF65-F5344CB8AC3E}">
        <p14:creationId xmlns:p14="http://schemas.microsoft.com/office/powerpoint/2010/main" val="3253980186"/>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p:cNvGraphicFramePr>
          <p:nvPr>
            <p:extLst>
              <p:ext uri="{D42A27DB-BD31-4B8C-83A1-F6EECF244321}">
                <p14:modId xmlns:p14="http://schemas.microsoft.com/office/powerpoint/2010/main" val="1023407840"/>
              </p:ext>
            </p:extLst>
          </p:nvPr>
        </p:nvGraphicFramePr>
        <p:xfrm>
          <a:off x="586890" y="447040"/>
          <a:ext cx="8019096" cy="5982074"/>
        </p:xfrm>
        <a:graphic>
          <a:graphicData uri="http://schemas.openxmlformats.org/drawingml/2006/table">
            <a:tbl>
              <a:tblPr firstRow="1" bandRow="1">
                <a:tableStyleId>{5C22544A-7EE6-4342-B048-85BDC9FD1C3A}</a:tableStyleId>
              </a:tblPr>
              <a:tblGrid>
                <a:gridCol w="1828800"/>
                <a:gridCol w="441648"/>
                <a:gridCol w="5748648"/>
              </a:tblGrid>
              <a:tr h="273819">
                <a:tc>
                  <a:txBody>
                    <a:bodyPr/>
                    <a:lstStyle/>
                    <a:p>
                      <a:pPr marL="0" marR="0" algn="ctr">
                        <a:lnSpc>
                          <a:spcPct val="115000"/>
                        </a:lnSpc>
                        <a:spcBef>
                          <a:spcPts val="0"/>
                        </a:spcBef>
                        <a:spcAft>
                          <a:spcPts val="1200"/>
                        </a:spcAft>
                        <a:tabLst>
                          <a:tab pos="1085850" algn="l"/>
                        </a:tabLst>
                      </a:pPr>
                      <a:r>
                        <a:rPr lang="en-US" sz="1100" u="sng" dirty="0" smtClean="0">
                          <a:effectLst/>
                          <a:latin typeface="Calibri"/>
                          <a:ea typeface="Calibri"/>
                          <a:cs typeface="Times New Roman"/>
                        </a:rPr>
                        <a:t>CENTURY</a:t>
                      </a:r>
                      <a:endParaRPr lang="en-US" sz="1100" u="sng" dirty="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1200"/>
                        </a:spcAft>
                        <a:tabLst>
                          <a:tab pos="1085850" algn="l"/>
                        </a:tabLst>
                      </a:pPr>
                      <a:r>
                        <a:rPr lang="en-US" sz="1200" b="1" u="sng" dirty="0">
                          <a:effectLst/>
                          <a:latin typeface="Segoe UI"/>
                          <a:ea typeface="BatangChe"/>
                          <a:cs typeface="Times New Roman"/>
                        </a:rPr>
                        <a:t>DATE</a:t>
                      </a:r>
                      <a:endParaRPr lang="en-US" sz="1100" dirty="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1200"/>
                        </a:spcAft>
                        <a:tabLst>
                          <a:tab pos="1085850" algn="l"/>
                        </a:tabLst>
                      </a:pPr>
                      <a:r>
                        <a:rPr lang="en-US" sz="1200" b="1" u="sng" dirty="0">
                          <a:effectLst/>
                          <a:latin typeface="Segoe UI"/>
                          <a:ea typeface="BatangChe"/>
                          <a:cs typeface="Times New Roman"/>
                        </a:rPr>
                        <a:t>EVENT</a:t>
                      </a:r>
                      <a:endParaRPr lang="en-US" sz="1100" dirty="0">
                        <a:effectLst/>
                        <a:latin typeface="Calibri"/>
                        <a:ea typeface="Calibri"/>
                        <a:cs typeface="Times New Roman"/>
                      </a:endParaRPr>
                    </a:p>
                  </a:txBody>
                  <a:tcPr marL="19050" marR="19050" marT="19050" marB="19050" anchor="ctr"/>
                </a:tc>
              </a:tr>
              <a:tr h="815465">
                <a:tc rowSpan="7">
                  <a:txBody>
                    <a:bodyPr/>
                    <a:lstStyle/>
                    <a:p>
                      <a:pPr marL="0" marR="0" algn="ctr">
                        <a:lnSpc>
                          <a:spcPct val="115000"/>
                        </a:lnSpc>
                        <a:spcBef>
                          <a:spcPts val="0"/>
                        </a:spcBef>
                        <a:spcAft>
                          <a:spcPts val="1200"/>
                        </a:spcAft>
                        <a:tabLst>
                          <a:tab pos="1085850" algn="l"/>
                        </a:tabLst>
                      </a:pPr>
                      <a:r>
                        <a:rPr lang="en-US" sz="2800" dirty="0" smtClean="0">
                          <a:effectLst/>
                          <a:latin typeface="Calibri"/>
                          <a:ea typeface="Calibri"/>
                          <a:cs typeface="Times New Roman"/>
                        </a:rPr>
                        <a:t>20</a:t>
                      </a:r>
                      <a:r>
                        <a:rPr lang="en-US" sz="2800" baseline="30000" dirty="0" smtClean="0">
                          <a:effectLst/>
                          <a:latin typeface="Calibri"/>
                          <a:ea typeface="Calibri"/>
                          <a:cs typeface="Times New Roman"/>
                        </a:rPr>
                        <a:t>th</a:t>
                      </a:r>
                      <a:r>
                        <a:rPr lang="en-US" sz="2800" baseline="0" dirty="0" smtClean="0">
                          <a:effectLst/>
                          <a:latin typeface="Calibri"/>
                          <a:ea typeface="Calibri"/>
                          <a:cs typeface="Times New Roman"/>
                        </a:rPr>
                        <a:t> Century</a:t>
                      </a:r>
                      <a:endParaRPr lang="en-US" sz="2800" dirty="0">
                        <a:effectLst/>
                        <a:latin typeface="Calibri"/>
                        <a:ea typeface="Calibri"/>
                        <a:cs typeface="Times New Roman"/>
                      </a:endParaRPr>
                    </a:p>
                  </a:txBody>
                  <a:tcPr marL="19050" marR="19050" marT="19050" marB="19050" vert="vert270" anchor="ctr"/>
                </a:tc>
                <a:tc>
                  <a:txBody>
                    <a:bodyPr/>
                    <a:lstStyle/>
                    <a:p>
                      <a:pPr marL="0" marR="0" algn="l">
                        <a:lnSpc>
                          <a:spcPct val="115000"/>
                        </a:lnSpc>
                        <a:spcBef>
                          <a:spcPts val="0"/>
                        </a:spcBef>
                        <a:spcAft>
                          <a:spcPts val="1200"/>
                        </a:spcAft>
                        <a:tabLst>
                          <a:tab pos="1085850" algn="l"/>
                        </a:tabLst>
                      </a:pPr>
                      <a:r>
                        <a:rPr lang="en-US" sz="1200" b="1" i="1">
                          <a:effectLst/>
                          <a:latin typeface="Segoe UI"/>
                          <a:ea typeface="BatangChe"/>
                          <a:cs typeface="Times New Roman"/>
                        </a:rPr>
                        <a:t>1901</a:t>
                      </a:r>
                      <a:endParaRPr lang="en-US" sz="1100">
                        <a:effectLst/>
                        <a:latin typeface="Calibri"/>
                        <a:ea typeface="Calibri"/>
                        <a:cs typeface="Times New Roman"/>
                      </a:endParaRPr>
                    </a:p>
                  </a:txBody>
                  <a:tcPr marL="19050" marR="19050" marT="19050" marB="19050" anchor="ctr"/>
                </a:tc>
                <a:tc>
                  <a:txBody>
                    <a:bodyPr/>
                    <a:lstStyle/>
                    <a:p>
                      <a:pPr marL="0" marR="0" algn="l">
                        <a:lnSpc>
                          <a:spcPct val="115000"/>
                        </a:lnSpc>
                        <a:spcBef>
                          <a:spcPts val="0"/>
                        </a:spcBef>
                        <a:spcAft>
                          <a:spcPts val="1200"/>
                        </a:spcAft>
                        <a:tabLst>
                          <a:tab pos="1085850" algn="l"/>
                        </a:tabLst>
                      </a:pPr>
                      <a:r>
                        <a:rPr lang="en-US" sz="1200">
                          <a:effectLst/>
                          <a:latin typeface="Segoe UI"/>
                          <a:ea typeface="BatangChe"/>
                          <a:cs typeface="Times New Roman"/>
                        </a:rPr>
                        <a:t>With the Platt Amendment, the U.S. declares its unilateral right to intervene in Cuban affairs.</a:t>
                      </a:r>
                      <a:endParaRPr lang="en-US" sz="1100">
                        <a:effectLst/>
                        <a:latin typeface="Calibri"/>
                        <a:ea typeface="Calibri"/>
                        <a:cs typeface="Times New Roman"/>
                      </a:endParaRPr>
                    </a:p>
                  </a:txBody>
                  <a:tcPr marL="19050" marR="19050" marT="19050" marB="19050" anchor="ctr"/>
                </a:tc>
              </a:tr>
              <a:tr h="815465">
                <a:tc vMerge="1">
                  <a:txBody>
                    <a:bodyPr/>
                    <a:lstStyle/>
                    <a:p>
                      <a:pPr marL="0" marR="0" algn="l">
                        <a:lnSpc>
                          <a:spcPct val="115000"/>
                        </a:lnSpc>
                        <a:spcBef>
                          <a:spcPts val="0"/>
                        </a:spcBef>
                        <a:spcAft>
                          <a:spcPts val="1200"/>
                        </a:spcAft>
                        <a:tabLst>
                          <a:tab pos="1085850" algn="l"/>
                        </a:tabLst>
                      </a:pPr>
                      <a:endParaRPr lang="en-US" sz="1100">
                        <a:effectLst/>
                        <a:latin typeface="Calibri"/>
                        <a:ea typeface="Calibri"/>
                        <a:cs typeface="Times New Roman"/>
                      </a:endParaRPr>
                    </a:p>
                  </a:txBody>
                  <a:tcPr marL="19050" marR="19050" marT="19050" marB="19050" anchor="ctr"/>
                </a:tc>
                <a:tc>
                  <a:txBody>
                    <a:bodyPr/>
                    <a:lstStyle/>
                    <a:p>
                      <a:pPr marL="0" marR="0" algn="l">
                        <a:lnSpc>
                          <a:spcPct val="115000"/>
                        </a:lnSpc>
                        <a:spcBef>
                          <a:spcPts val="0"/>
                        </a:spcBef>
                        <a:spcAft>
                          <a:spcPts val="1200"/>
                        </a:spcAft>
                        <a:tabLst>
                          <a:tab pos="1085850" algn="l"/>
                        </a:tabLst>
                      </a:pPr>
                      <a:r>
                        <a:rPr lang="en-US" sz="1200" b="1" i="1">
                          <a:effectLst/>
                          <a:latin typeface="Segoe UI"/>
                          <a:ea typeface="BatangChe"/>
                          <a:cs typeface="Times New Roman"/>
                        </a:rPr>
                        <a:t>1903</a:t>
                      </a:r>
                      <a:endParaRPr lang="en-US" sz="1100">
                        <a:effectLst/>
                        <a:latin typeface="Calibri"/>
                        <a:ea typeface="Calibri"/>
                        <a:cs typeface="Times New Roman"/>
                      </a:endParaRPr>
                    </a:p>
                  </a:txBody>
                  <a:tcPr marL="19050" marR="19050" marT="19050" marB="19050" anchor="ctr"/>
                </a:tc>
                <a:tc>
                  <a:txBody>
                    <a:bodyPr/>
                    <a:lstStyle/>
                    <a:p>
                      <a:pPr marL="0" marR="0" algn="l">
                        <a:lnSpc>
                          <a:spcPct val="115000"/>
                        </a:lnSpc>
                        <a:spcBef>
                          <a:spcPts val="0"/>
                        </a:spcBef>
                        <a:spcAft>
                          <a:spcPts val="1200"/>
                        </a:spcAft>
                        <a:tabLst>
                          <a:tab pos="1085850" algn="l"/>
                        </a:tabLst>
                      </a:pPr>
                      <a:r>
                        <a:rPr lang="en-US" sz="1200">
                          <a:effectLst/>
                          <a:latin typeface="Segoe UI"/>
                          <a:ea typeface="BatangChe"/>
                          <a:cs typeface="Times New Roman"/>
                        </a:rPr>
                        <a:t>The U.S. encourages Panama's independence from Colombia in order to acquire the Panama Canal rights.</a:t>
                      </a:r>
                      <a:endParaRPr lang="en-US" sz="1100">
                        <a:effectLst/>
                        <a:latin typeface="Calibri"/>
                        <a:ea typeface="Calibri"/>
                        <a:cs typeface="Times New Roman"/>
                      </a:endParaRPr>
                    </a:p>
                  </a:txBody>
                  <a:tcPr marL="19050" marR="19050" marT="19050" marB="19050" anchor="ctr"/>
                </a:tc>
              </a:tr>
              <a:tr h="815465">
                <a:tc vMerge="1">
                  <a:txBody>
                    <a:bodyPr/>
                    <a:lstStyle/>
                    <a:p>
                      <a:pPr marL="0" marR="0" algn="l">
                        <a:lnSpc>
                          <a:spcPct val="115000"/>
                        </a:lnSpc>
                        <a:spcBef>
                          <a:spcPts val="0"/>
                        </a:spcBef>
                        <a:spcAft>
                          <a:spcPts val="1200"/>
                        </a:spcAft>
                        <a:tabLst>
                          <a:tab pos="1085850" algn="l"/>
                        </a:tabLst>
                      </a:pPr>
                      <a:endParaRPr lang="en-US" sz="1100">
                        <a:effectLst/>
                        <a:latin typeface="Calibri"/>
                        <a:ea typeface="Calibri"/>
                        <a:cs typeface="Times New Roman"/>
                      </a:endParaRPr>
                    </a:p>
                  </a:txBody>
                  <a:tcPr marL="19050" marR="19050" marT="19050" marB="19050" anchor="ctr"/>
                </a:tc>
                <a:tc>
                  <a:txBody>
                    <a:bodyPr/>
                    <a:lstStyle/>
                    <a:p>
                      <a:pPr marL="0" marR="0" algn="l">
                        <a:lnSpc>
                          <a:spcPct val="115000"/>
                        </a:lnSpc>
                        <a:spcBef>
                          <a:spcPts val="0"/>
                        </a:spcBef>
                        <a:spcAft>
                          <a:spcPts val="1200"/>
                        </a:spcAft>
                        <a:tabLst>
                          <a:tab pos="1085850" algn="l"/>
                        </a:tabLst>
                      </a:pPr>
                      <a:r>
                        <a:rPr lang="en-US" sz="1200" b="1" i="1">
                          <a:effectLst/>
                          <a:latin typeface="Segoe UI"/>
                          <a:ea typeface="BatangChe"/>
                          <a:cs typeface="Times New Roman"/>
                        </a:rPr>
                        <a:t>1905</a:t>
                      </a:r>
                      <a:endParaRPr lang="en-US" sz="1100">
                        <a:effectLst/>
                        <a:latin typeface="Calibri"/>
                        <a:ea typeface="Calibri"/>
                        <a:cs typeface="Times New Roman"/>
                      </a:endParaRPr>
                    </a:p>
                  </a:txBody>
                  <a:tcPr marL="19050" marR="19050" marT="19050" marB="19050" anchor="ctr"/>
                </a:tc>
                <a:tc>
                  <a:txBody>
                    <a:bodyPr/>
                    <a:lstStyle/>
                    <a:p>
                      <a:pPr marL="0" marR="0" algn="l">
                        <a:lnSpc>
                          <a:spcPct val="115000"/>
                        </a:lnSpc>
                        <a:spcBef>
                          <a:spcPts val="0"/>
                        </a:spcBef>
                        <a:spcAft>
                          <a:spcPts val="1200"/>
                        </a:spcAft>
                        <a:tabLst>
                          <a:tab pos="1085850" algn="l"/>
                        </a:tabLst>
                      </a:pPr>
                      <a:r>
                        <a:rPr lang="en-US" sz="1200">
                          <a:effectLst/>
                          <a:latin typeface="Segoe UI"/>
                          <a:ea typeface="BatangChe"/>
                          <a:cs typeface="Times New Roman"/>
                        </a:rPr>
                        <a:t>The Roosevelt Corollary to the Monroe Doctrine declares the U.S. to be the policeman of the Caribbean; the Dominican Republic is placed under a customs receivership.</a:t>
                      </a:r>
                      <a:endParaRPr lang="en-US" sz="1100">
                        <a:effectLst/>
                        <a:latin typeface="Calibri"/>
                        <a:ea typeface="Calibri"/>
                        <a:cs typeface="Times New Roman"/>
                      </a:endParaRPr>
                    </a:p>
                  </a:txBody>
                  <a:tcPr marL="19050" marR="19050" marT="19050" marB="19050" anchor="ctr"/>
                </a:tc>
              </a:tr>
              <a:tr h="815465">
                <a:tc vMerge="1">
                  <a:txBody>
                    <a:bodyPr/>
                    <a:lstStyle/>
                    <a:p>
                      <a:pPr marL="0" marR="0" algn="l">
                        <a:lnSpc>
                          <a:spcPct val="115000"/>
                        </a:lnSpc>
                        <a:spcBef>
                          <a:spcPts val="0"/>
                        </a:spcBef>
                        <a:spcAft>
                          <a:spcPts val="1200"/>
                        </a:spcAft>
                        <a:tabLst>
                          <a:tab pos="1085850" algn="l"/>
                        </a:tabLst>
                      </a:pPr>
                      <a:endParaRPr lang="en-US" sz="1100" dirty="0">
                        <a:effectLst/>
                        <a:latin typeface="Calibri"/>
                        <a:ea typeface="Calibri"/>
                        <a:cs typeface="Times New Roman"/>
                      </a:endParaRPr>
                    </a:p>
                  </a:txBody>
                  <a:tcPr marL="19050" marR="19050" marT="19050" marB="19050" anchor="ctr"/>
                </a:tc>
                <a:tc>
                  <a:txBody>
                    <a:bodyPr/>
                    <a:lstStyle/>
                    <a:p>
                      <a:pPr marL="0" marR="0" algn="l">
                        <a:lnSpc>
                          <a:spcPct val="115000"/>
                        </a:lnSpc>
                        <a:spcBef>
                          <a:spcPts val="0"/>
                        </a:spcBef>
                        <a:spcAft>
                          <a:spcPts val="1200"/>
                        </a:spcAft>
                        <a:tabLst>
                          <a:tab pos="1085850" algn="l"/>
                        </a:tabLst>
                      </a:pPr>
                      <a:r>
                        <a:rPr lang="en-US" sz="1200" b="1" i="1" dirty="0">
                          <a:effectLst/>
                          <a:latin typeface="Segoe UI"/>
                          <a:ea typeface="BatangChe"/>
                          <a:cs typeface="Times New Roman"/>
                        </a:rPr>
                        <a:t>1912</a:t>
                      </a:r>
                      <a:endParaRPr lang="en-US" sz="1100" dirty="0">
                        <a:effectLst/>
                        <a:latin typeface="Calibri"/>
                        <a:ea typeface="Calibri"/>
                        <a:cs typeface="Times New Roman"/>
                      </a:endParaRPr>
                    </a:p>
                  </a:txBody>
                  <a:tcPr marL="19050" marR="19050" marT="19050" marB="19050" anchor="ctr"/>
                </a:tc>
                <a:tc>
                  <a:txBody>
                    <a:bodyPr/>
                    <a:lstStyle/>
                    <a:p>
                      <a:pPr marL="0" marR="0" algn="l">
                        <a:lnSpc>
                          <a:spcPct val="115000"/>
                        </a:lnSpc>
                        <a:spcBef>
                          <a:spcPts val="0"/>
                        </a:spcBef>
                        <a:spcAft>
                          <a:spcPts val="1200"/>
                        </a:spcAft>
                        <a:tabLst>
                          <a:tab pos="1085850" algn="l"/>
                        </a:tabLst>
                      </a:pPr>
                      <a:r>
                        <a:rPr lang="en-US" sz="1200">
                          <a:effectLst/>
                          <a:latin typeface="Segoe UI"/>
                          <a:ea typeface="BatangChe"/>
                          <a:cs typeface="Times New Roman"/>
                        </a:rPr>
                        <a:t>U.S. Marines invade Nicaragua and occupy the country almost continuously until 1933.</a:t>
                      </a:r>
                      <a:endParaRPr lang="en-US" sz="1100">
                        <a:effectLst/>
                        <a:latin typeface="Calibri"/>
                        <a:ea typeface="Calibri"/>
                        <a:cs typeface="Times New Roman"/>
                      </a:endParaRPr>
                    </a:p>
                  </a:txBody>
                  <a:tcPr marL="19050" marR="19050" marT="19050" marB="19050" anchor="ctr"/>
                </a:tc>
              </a:tr>
              <a:tr h="815465">
                <a:tc vMerge="1">
                  <a:txBody>
                    <a:bodyPr/>
                    <a:lstStyle/>
                    <a:p>
                      <a:pPr marL="0" marR="0" algn="ctr">
                        <a:lnSpc>
                          <a:spcPct val="115000"/>
                        </a:lnSpc>
                        <a:spcBef>
                          <a:spcPts val="0"/>
                        </a:spcBef>
                        <a:spcAft>
                          <a:spcPts val="1200"/>
                        </a:spcAft>
                        <a:tabLst>
                          <a:tab pos="1085850" algn="l"/>
                        </a:tabLst>
                      </a:pPr>
                      <a:endParaRPr lang="en-US" sz="2800" dirty="0">
                        <a:effectLst/>
                        <a:latin typeface="Calibri"/>
                        <a:ea typeface="Calibri"/>
                        <a:cs typeface="Times New Roman"/>
                      </a:endParaRPr>
                    </a:p>
                  </a:txBody>
                  <a:tcPr marL="19050" marR="19050" marT="19050" marB="19050" vert="vert270" anchor="ctr"/>
                </a:tc>
                <a:tc>
                  <a:txBody>
                    <a:bodyPr/>
                    <a:lstStyle/>
                    <a:p>
                      <a:pPr marL="0" marR="0" algn="l">
                        <a:lnSpc>
                          <a:spcPct val="115000"/>
                        </a:lnSpc>
                        <a:spcBef>
                          <a:spcPts val="0"/>
                        </a:spcBef>
                        <a:spcAft>
                          <a:spcPts val="1200"/>
                        </a:spcAft>
                        <a:tabLst>
                          <a:tab pos="1085850" algn="l"/>
                        </a:tabLst>
                      </a:pPr>
                      <a:r>
                        <a:rPr lang="en-US" sz="1200" b="1" i="1">
                          <a:effectLst/>
                          <a:latin typeface="Segoe UI"/>
                          <a:ea typeface="BatangChe"/>
                          <a:cs typeface="Times New Roman"/>
                        </a:rPr>
                        <a:t>1914</a:t>
                      </a:r>
                      <a:endParaRPr lang="en-US" sz="1100">
                        <a:effectLst/>
                        <a:latin typeface="Calibri"/>
                        <a:ea typeface="Calibri"/>
                        <a:cs typeface="Times New Roman"/>
                      </a:endParaRPr>
                    </a:p>
                  </a:txBody>
                  <a:tcPr marL="19050" marR="19050" marT="19050" marB="19050" anchor="ctr"/>
                </a:tc>
                <a:tc>
                  <a:txBody>
                    <a:bodyPr/>
                    <a:lstStyle/>
                    <a:p>
                      <a:pPr marL="0" marR="0" algn="l">
                        <a:lnSpc>
                          <a:spcPct val="115000"/>
                        </a:lnSpc>
                        <a:spcBef>
                          <a:spcPts val="0"/>
                        </a:spcBef>
                        <a:spcAft>
                          <a:spcPts val="1200"/>
                        </a:spcAft>
                        <a:tabLst>
                          <a:tab pos="1085850" algn="l"/>
                        </a:tabLst>
                      </a:pPr>
                      <a:r>
                        <a:rPr lang="en-US" sz="1200">
                          <a:effectLst/>
                          <a:latin typeface="Segoe UI"/>
                          <a:ea typeface="BatangChe"/>
                          <a:cs typeface="Times New Roman"/>
                        </a:rPr>
                        <a:t>Mexican refusal to salute the U.S. flag provokes the shelling of Veracruz by a U.S. battleship and the seizure of parts of the city by U.S. Marines.</a:t>
                      </a:r>
                      <a:endParaRPr lang="en-US" sz="1100">
                        <a:effectLst/>
                        <a:latin typeface="Calibri"/>
                        <a:ea typeface="Calibri"/>
                        <a:cs typeface="Times New Roman"/>
                      </a:endParaRPr>
                    </a:p>
                  </a:txBody>
                  <a:tcPr marL="19050" marR="19050" marT="19050" marB="19050" anchor="ctr"/>
                </a:tc>
              </a:tr>
              <a:tr h="815465">
                <a:tc vMerge="1">
                  <a:txBody>
                    <a:bodyPr/>
                    <a:lstStyle/>
                    <a:p>
                      <a:pPr marL="0" marR="0" algn="ctr">
                        <a:lnSpc>
                          <a:spcPct val="115000"/>
                        </a:lnSpc>
                        <a:spcBef>
                          <a:spcPts val="0"/>
                        </a:spcBef>
                        <a:spcAft>
                          <a:spcPts val="1200"/>
                        </a:spcAft>
                        <a:tabLst>
                          <a:tab pos="1085850" algn="l"/>
                        </a:tabLst>
                      </a:pPr>
                      <a:endParaRPr lang="en-US" sz="2800" dirty="0">
                        <a:effectLst/>
                        <a:latin typeface="Calibri"/>
                        <a:ea typeface="Calibri"/>
                        <a:cs typeface="Times New Roman"/>
                      </a:endParaRPr>
                    </a:p>
                  </a:txBody>
                  <a:tcPr marL="19050" marR="19050" marT="19050" marB="19050" vert="vert270" anchor="ctr"/>
                </a:tc>
                <a:tc>
                  <a:txBody>
                    <a:bodyPr/>
                    <a:lstStyle/>
                    <a:p>
                      <a:pPr marL="0" marR="0" algn="l">
                        <a:lnSpc>
                          <a:spcPct val="115000"/>
                        </a:lnSpc>
                        <a:spcBef>
                          <a:spcPts val="0"/>
                        </a:spcBef>
                        <a:spcAft>
                          <a:spcPts val="1200"/>
                        </a:spcAft>
                        <a:tabLst>
                          <a:tab pos="1085850" algn="l"/>
                        </a:tabLst>
                      </a:pPr>
                      <a:r>
                        <a:rPr lang="en-US" sz="1200" b="1" i="1">
                          <a:effectLst/>
                          <a:latin typeface="Segoe UI"/>
                          <a:ea typeface="BatangChe"/>
                          <a:cs typeface="Times New Roman"/>
                        </a:rPr>
                        <a:t>1933</a:t>
                      </a:r>
                      <a:endParaRPr lang="en-US" sz="1100">
                        <a:effectLst/>
                        <a:latin typeface="Calibri"/>
                        <a:ea typeface="Calibri"/>
                        <a:cs typeface="Times New Roman"/>
                      </a:endParaRPr>
                    </a:p>
                  </a:txBody>
                  <a:tcPr marL="19050" marR="19050" marT="19050" marB="19050" anchor="ctr"/>
                </a:tc>
                <a:tc>
                  <a:txBody>
                    <a:bodyPr/>
                    <a:lstStyle/>
                    <a:p>
                      <a:pPr marL="0" marR="0" algn="l">
                        <a:lnSpc>
                          <a:spcPct val="115000"/>
                        </a:lnSpc>
                        <a:spcBef>
                          <a:spcPts val="0"/>
                        </a:spcBef>
                        <a:spcAft>
                          <a:spcPts val="1200"/>
                        </a:spcAft>
                        <a:tabLst>
                          <a:tab pos="1085850" algn="l"/>
                        </a:tabLst>
                      </a:pPr>
                      <a:r>
                        <a:rPr lang="en-US" sz="1200">
                          <a:effectLst/>
                          <a:latin typeface="Segoe UI"/>
                          <a:ea typeface="BatangChe"/>
                          <a:cs typeface="Times New Roman"/>
                        </a:rPr>
                        <a:t>U.S. Marines finally leave Nicaragua, but are replaced by a well-trained and well-armed National Guard under the control of Anastasio Somoza.</a:t>
                      </a:r>
                      <a:endParaRPr lang="en-US" sz="1100">
                        <a:effectLst/>
                        <a:latin typeface="Calibri"/>
                        <a:ea typeface="Calibri"/>
                        <a:cs typeface="Times New Roman"/>
                      </a:endParaRPr>
                    </a:p>
                  </a:txBody>
                  <a:tcPr marL="19050" marR="19050" marT="19050" marB="19050" anchor="ctr"/>
                </a:tc>
              </a:tr>
              <a:tr h="815465">
                <a:tc vMerge="1">
                  <a:txBody>
                    <a:bodyPr/>
                    <a:lstStyle/>
                    <a:p>
                      <a:pPr marL="0" marR="0" algn="ctr">
                        <a:lnSpc>
                          <a:spcPct val="115000"/>
                        </a:lnSpc>
                        <a:spcBef>
                          <a:spcPts val="0"/>
                        </a:spcBef>
                        <a:spcAft>
                          <a:spcPts val="1200"/>
                        </a:spcAft>
                        <a:tabLst>
                          <a:tab pos="1085850" algn="l"/>
                        </a:tabLst>
                      </a:pPr>
                      <a:endParaRPr lang="en-US" sz="2800" dirty="0">
                        <a:effectLst/>
                        <a:latin typeface="Calibri"/>
                        <a:ea typeface="Calibri"/>
                        <a:cs typeface="Times New Roman"/>
                      </a:endParaRPr>
                    </a:p>
                  </a:txBody>
                  <a:tcPr marL="19050" marR="19050" marT="19050" marB="19050" vert="vert270" anchor="ctr"/>
                </a:tc>
                <a:tc>
                  <a:txBody>
                    <a:bodyPr/>
                    <a:lstStyle/>
                    <a:p>
                      <a:pPr marL="0" marR="0" algn="l">
                        <a:lnSpc>
                          <a:spcPct val="115000"/>
                        </a:lnSpc>
                        <a:spcBef>
                          <a:spcPts val="0"/>
                        </a:spcBef>
                        <a:spcAft>
                          <a:spcPts val="1200"/>
                        </a:spcAft>
                        <a:tabLst>
                          <a:tab pos="1085850" algn="l"/>
                        </a:tabLst>
                      </a:pPr>
                      <a:r>
                        <a:rPr lang="en-US" sz="1200" b="1" i="1">
                          <a:effectLst/>
                          <a:latin typeface="Segoe UI"/>
                          <a:ea typeface="BatangChe"/>
                          <a:cs typeface="Times New Roman"/>
                        </a:rPr>
                        <a:t>1954</a:t>
                      </a:r>
                      <a:endParaRPr lang="en-US" sz="1100">
                        <a:effectLst/>
                        <a:latin typeface="Calibri"/>
                        <a:ea typeface="Calibri"/>
                        <a:cs typeface="Times New Roman"/>
                      </a:endParaRPr>
                    </a:p>
                  </a:txBody>
                  <a:tcPr marL="19050" marR="19050" marT="19050" marB="19050" anchor="ctr"/>
                </a:tc>
                <a:tc>
                  <a:txBody>
                    <a:bodyPr/>
                    <a:lstStyle/>
                    <a:p>
                      <a:pPr marL="0" marR="0" algn="l">
                        <a:lnSpc>
                          <a:spcPct val="115000"/>
                        </a:lnSpc>
                        <a:spcBef>
                          <a:spcPts val="0"/>
                        </a:spcBef>
                        <a:spcAft>
                          <a:spcPts val="1200"/>
                        </a:spcAft>
                        <a:tabLst>
                          <a:tab pos="1085850" algn="l"/>
                        </a:tabLst>
                      </a:pPr>
                      <a:r>
                        <a:rPr lang="en-US" sz="1200" dirty="0">
                          <a:effectLst/>
                          <a:latin typeface="Segoe UI"/>
                          <a:ea typeface="BatangChe"/>
                          <a:cs typeface="Times New Roman"/>
                        </a:rPr>
                        <a:t>The CIA engineers the overthrow of the democratically-elected government of Guatemala; 30 years of military dictatorship, repression, and violence follow.</a:t>
                      </a:r>
                      <a:endParaRPr lang="en-US" sz="1100" dirty="0">
                        <a:effectLst/>
                        <a:latin typeface="Calibri"/>
                        <a:ea typeface="Calibri"/>
                        <a:cs typeface="Times New Roman"/>
                      </a:endParaRPr>
                    </a:p>
                  </a:txBody>
                  <a:tcPr marL="19050" marR="19050" marT="19050" marB="19050" anchor="ctr"/>
                </a:tc>
              </a:tr>
            </a:tbl>
          </a:graphicData>
        </a:graphic>
      </p:graphicFrame>
    </p:spTree>
    <p:extLst>
      <p:ext uri="{BB962C8B-B14F-4D97-AF65-F5344CB8AC3E}">
        <p14:creationId xmlns:p14="http://schemas.microsoft.com/office/powerpoint/2010/main" val="2865568569"/>
      </p:ext>
    </p:extLst>
  </p:cSld>
  <p:clrMapOvr>
    <a:masterClrMapping/>
  </p:clrMapOvr>
  <p:transition xmlns:p14="http://schemas.microsoft.com/office/powerpoint/2010/main" spd="slow">
    <p:strips dir="l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p:cNvGraphicFramePr>
            <a:graphicFrameLocks/>
          </p:cNvGraphicFramePr>
          <p:nvPr>
            <p:extLst>
              <p:ext uri="{D42A27DB-BD31-4B8C-83A1-F6EECF244321}">
                <p14:modId xmlns:p14="http://schemas.microsoft.com/office/powerpoint/2010/main" val="18784060"/>
              </p:ext>
            </p:extLst>
          </p:nvPr>
        </p:nvGraphicFramePr>
        <p:xfrm>
          <a:off x="586890" y="132080"/>
          <a:ext cx="8019096" cy="6106160"/>
        </p:xfrm>
        <a:graphic>
          <a:graphicData uri="http://schemas.openxmlformats.org/drawingml/2006/table">
            <a:tbl>
              <a:tblPr firstRow="1" bandRow="1">
                <a:tableStyleId>{5C22544A-7EE6-4342-B048-85BDC9FD1C3A}</a:tableStyleId>
              </a:tblPr>
              <a:tblGrid>
                <a:gridCol w="1828800"/>
                <a:gridCol w="441648"/>
                <a:gridCol w="5748648"/>
              </a:tblGrid>
              <a:tr h="331692">
                <a:tc>
                  <a:txBody>
                    <a:bodyPr/>
                    <a:lstStyle/>
                    <a:p>
                      <a:pPr marL="0" marR="0" algn="ctr">
                        <a:lnSpc>
                          <a:spcPct val="115000"/>
                        </a:lnSpc>
                        <a:spcBef>
                          <a:spcPts val="0"/>
                        </a:spcBef>
                        <a:spcAft>
                          <a:spcPts val="1200"/>
                        </a:spcAft>
                        <a:tabLst>
                          <a:tab pos="1085850" algn="l"/>
                        </a:tabLst>
                      </a:pPr>
                      <a:r>
                        <a:rPr lang="en-US" sz="1100" u="sng" dirty="0" smtClean="0">
                          <a:effectLst/>
                          <a:latin typeface="Calibri"/>
                          <a:ea typeface="Calibri"/>
                          <a:cs typeface="Times New Roman"/>
                        </a:rPr>
                        <a:t>CENTURY</a:t>
                      </a:r>
                      <a:endParaRPr lang="en-US" sz="1100" u="sng" dirty="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1200"/>
                        </a:spcAft>
                        <a:tabLst>
                          <a:tab pos="1085850" algn="l"/>
                        </a:tabLst>
                      </a:pPr>
                      <a:r>
                        <a:rPr lang="en-US" sz="1200" b="1" u="sng" dirty="0">
                          <a:effectLst/>
                          <a:latin typeface="Segoe UI"/>
                          <a:ea typeface="BatangChe"/>
                          <a:cs typeface="Times New Roman"/>
                        </a:rPr>
                        <a:t>DATE</a:t>
                      </a:r>
                      <a:endParaRPr lang="en-US" sz="1100" dirty="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1200"/>
                        </a:spcAft>
                        <a:tabLst>
                          <a:tab pos="1085850" algn="l"/>
                        </a:tabLst>
                      </a:pPr>
                      <a:r>
                        <a:rPr lang="en-US" sz="1200" b="1" u="sng" dirty="0">
                          <a:effectLst/>
                          <a:latin typeface="Segoe UI"/>
                          <a:ea typeface="BatangChe"/>
                          <a:cs typeface="Times New Roman"/>
                        </a:rPr>
                        <a:t>EVENT</a:t>
                      </a:r>
                      <a:endParaRPr lang="en-US" sz="1100" dirty="0">
                        <a:effectLst/>
                        <a:latin typeface="Calibri"/>
                        <a:ea typeface="Calibri"/>
                        <a:cs typeface="Times New Roman"/>
                      </a:endParaRPr>
                    </a:p>
                  </a:txBody>
                  <a:tcPr marL="19050" marR="19050" marT="19050" marB="19050" anchor="ctr"/>
                </a:tc>
              </a:tr>
              <a:tr h="1051317">
                <a:tc rowSpan="8">
                  <a:txBody>
                    <a:bodyPr/>
                    <a:lstStyle/>
                    <a:p>
                      <a:pPr marL="0" marR="0" algn="ctr">
                        <a:lnSpc>
                          <a:spcPct val="115000"/>
                        </a:lnSpc>
                        <a:spcBef>
                          <a:spcPts val="0"/>
                        </a:spcBef>
                        <a:spcAft>
                          <a:spcPts val="1200"/>
                        </a:spcAft>
                        <a:tabLst>
                          <a:tab pos="1085850" algn="l"/>
                        </a:tabLst>
                      </a:pPr>
                      <a:r>
                        <a:rPr lang="en-US" sz="2800" dirty="0" smtClean="0">
                          <a:effectLst/>
                          <a:latin typeface="Calibri"/>
                          <a:ea typeface="Calibri"/>
                          <a:cs typeface="Times New Roman"/>
                        </a:rPr>
                        <a:t>20</a:t>
                      </a:r>
                      <a:r>
                        <a:rPr lang="en-US" sz="2800" baseline="30000" dirty="0" smtClean="0">
                          <a:effectLst/>
                          <a:latin typeface="Calibri"/>
                          <a:ea typeface="Calibri"/>
                          <a:cs typeface="Times New Roman"/>
                        </a:rPr>
                        <a:t>th</a:t>
                      </a:r>
                      <a:r>
                        <a:rPr lang="en-US" sz="2800" baseline="0" dirty="0" smtClean="0">
                          <a:effectLst/>
                          <a:latin typeface="Calibri"/>
                          <a:ea typeface="Calibri"/>
                          <a:cs typeface="Times New Roman"/>
                        </a:rPr>
                        <a:t> Century</a:t>
                      </a:r>
                      <a:endParaRPr lang="en-US" sz="2800" dirty="0">
                        <a:effectLst/>
                        <a:latin typeface="Calibri"/>
                        <a:ea typeface="Calibri"/>
                        <a:cs typeface="Times New Roman"/>
                      </a:endParaRPr>
                    </a:p>
                  </a:txBody>
                  <a:tcPr marL="19050" marR="19050" marT="19050" marB="19050" vert="vert270" anchor="ctr"/>
                </a:tc>
                <a:tc>
                  <a:txBody>
                    <a:bodyPr/>
                    <a:lstStyle/>
                    <a:p>
                      <a:pPr marL="0" marR="0" algn="l">
                        <a:lnSpc>
                          <a:spcPct val="115000"/>
                        </a:lnSpc>
                        <a:spcBef>
                          <a:spcPts val="0"/>
                        </a:spcBef>
                        <a:spcAft>
                          <a:spcPts val="1200"/>
                        </a:spcAft>
                        <a:tabLst>
                          <a:tab pos="1085850" algn="l"/>
                        </a:tabLst>
                      </a:pPr>
                      <a:r>
                        <a:rPr lang="en-US" sz="1200" b="1" i="1">
                          <a:effectLst/>
                          <a:latin typeface="Segoe UI"/>
                          <a:ea typeface="BatangChe"/>
                          <a:cs typeface="Times New Roman"/>
                        </a:rPr>
                        <a:t>1961</a:t>
                      </a:r>
                      <a:endParaRPr lang="en-US" sz="1100">
                        <a:effectLst/>
                        <a:latin typeface="Calibri"/>
                        <a:ea typeface="Calibri"/>
                        <a:cs typeface="Times New Roman"/>
                      </a:endParaRPr>
                    </a:p>
                  </a:txBody>
                  <a:tcPr marL="19050" marR="19050" marT="19050" marB="19050" anchor="ctr"/>
                </a:tc>
                <a:tc>
                  <a:txBody>
                    <a:bodyPr/>
                    <a:lstStyle/>
                    <a:p>
                      <a:pPr marL="0" marR="0" algn="l">
                        <a:lnSpc>
                          <a:spcPct val="115000"/>
                        </a:lnSpc>
                        <a:spcBef>
                          <a:spcPts val="0"/>
                        </a:spcBef>
                        <a:spcAft>
                          <a:spcPts val="1200"/>
                        </a:spcAft>
                        <a:tabLst>
                          <a:tab pos="1085850" algn="l"/>
                        </a:tabLst>
                      </a:pPr>
                      <a:r>
                        <a:rPr lang="en-US" sz="1200" dirty="0">
                          <a:effectLst/>
                          <a:latin typeface="Segoe UI"/>
                          <a:ea typeface="BatangChe"/>
                          <a:cs typeface="Times New Roman"/>
                        </a:rPr>
                        <a:t>The U.S. attempts to overthrow the revolutionary Cuban government at the Bay of Pigs</a:t>
                      </a:r>
                      <a:r>
                        <a:rPr lang="en-US" sz="1200" dirty="0" smtClean="0">
                          <a:effectLst/>
                          <a:latin typeface="Segoe UI"/>
                          <a:ea typeface="BatangChe"/>
                          <a:cs typeface="Times New Roman"/>
                        </a:rPr>
                        <a:t>.</a:t>
                      </a:r>
                    </a:p>
                    <a:p>
                      <a:pPr marL="0" marR="0" algn="l">
                        <a:lnSpc>
                          <a:spcPct val="115000"/>
                        </a:lnSpc>
                        <a:spcBef>
                          <a:spcPts val="0"/>
                        </a:spcBef>
                        <a:spcAft>
                          <a:spcPts val="1200"/>
                        </a:spcAft>
                        <a:tabLst>
                          <a:tab pos="1085850" algn="l"/>
                        </a:tabLst>
                      </a:pPr>
                      <a:r>
                        <a:rPr lang="en-US" sz="1100" dirty="0" smtClean="0">
                          <a:effectLst/>
                          <a:latin typeface="Segoe UI"/>
                          <a:ea typeface="BatangChe"/>
                          <a:cs typeface="Times New Roman"/>
                        </a:rPr>
                        <a:t>U.S. begins a trade embargo: It becomes illegal for U.S. citizens to conduct business with Cuba or travel there. </a:t>
                      </a:r>
                      <a:endParaRPr lang="en-US" sz="1100" dirty="0">
                        <a:effectLst/>
                        <a:latin typeface="Calibri"/>
                        <a:ea typeface="Calibri"/>
                        <a:cs typeface="Times New Roman"/>
                      </a:endParaRPr>
                    </a:p>
                  </a:txBody>
                  <a:tcPr marL="19050" marR="19050" marT="19050" marB="19050" anchor="ctr"/>
                </a:tc>
              </a:tr>
              <a:tr h="927538">
                <a:tc vMerge="1">
                  <a:txBody>
                    <a:bodyPr/>
                    <a:lstStyle/>
                    <a:p>
                      <a:pPr marL="0" marR="0" algn="l">
                        <a:lnSpc>
                          <a:spcPct val="115000"/>
                        </a:lnSpc>
                        <a:spcBef>
                          <a:spcPts val="0"/>
                        </a:spcBef>
                        <a:spcAft>
                          <a:spcPts val="1200"/>
                        </a:spcAft>
                        <a:tabLst>
                          <a:tab pos="1085850" algn="l"/>
                        </a:tabLst>
                      </a:pPr>
                      <a:endParaRPr lang="en-US" sz="1100">
                        <a:effectLst/>
                        <a:latin typeface="Calibri"/>
                        <a:ea typeface="Calibri"/>
                        <a:cs typeface="Times New Roman"/>
                      </a:endParaRPr>
                    </a:p>
                  </a:txBody>
                  <a:tcPr marL="19050" marR="19050" marT="19050" marB="19050" anchor="ctr"/>
                </a:tc>
                <a:tc>
                  <a:txBody>
                    <a:bodyPr/>
                    <a:lstStyle/>
                    <a:p>
                      <a:pPr marL="0" marR="0" algn="l">
                        <a:lnSpc>
                          <a:spcPct val="115000"/>
                        </a:lnSpc>
                        <a:spcBef>
                          <a:spcPts val="0"/>
                        </a:spcBef>
                        <a:spcAft>
                          <a:spcPts val="1200"/>
                        </a:spcAft>
                        <a:tabLst>
                          <a:tab pos="1085850" algn="l"/>
                        </a:tabLst>
                      </a:pPr>
                      <a:r>
                        <a:rPr lang="en-US" sz="1200" b="1" i="1">
                          <a:effectLst/>
                          <a:latin typeface="Segoe UI"/>
                          <a:ea typeface="BatangChe"/>
                          <a:cs typeface="Times New Roman"/>
                        </a:rPr>
                        <a:t>1962</a:t>
                      </a:r>
                      <a:endParaRPr lang="en-US" sz="1100">
                        <a:effectLst/>
                        <a:latin typeface="Calibri"/>
                        <a:ea typeface="Calibri"/>
                        <a:cs typeface="Times New Roman"/>
                      </a:endParaRPr>
                    </a:p>
                  </a:txBody>
                  <a:tcPr marL="19050" marR="19050" marT="19050" marB="19050" anchor="ctr"/>
                </a:tc>
                <a:tc>
                  <a:txBody>
                    <a:bodyPr/>
                    <a:lstStyle/>
                    <a:p>
                      <a:pPr marL="0" marR="0" algn="l">
                        <a:lnSpc>
                          <a:spcPct val="115000"/>
                        </a:lnSpc>
                        <a:spcBef>
                          <a:spcPts val="0"/>
                        </a:spcBef>
                        <a:spcAft>
                          <a:spcPts val="1200"/>
                        </a:spcAft>
                        <a:tabLst>
                          <a:tab pos="1085850" algn="l"/>
                        </a:tabLst>
                      </a:pPr>
                      <a:r>
                        <a:rPr lang="en-US" sz="1200" dirty="0" smtClean="0">
                          <a:effectLst/>
                          <a:latin typeface="Segoe UI"/>
                          <a:ea typeface="BatangChe"/>
                          <a:cs typeface="Times New Roman"/>
                        </a:rPr>
                        <a:t>One </a:t>
                      </a:r>
                      <a:r>
                        <a:rPr lang="en-US" sz="1200" dirty="0">
                          <a:effectLst/>
                          <a:latin typeface="Segoe UI"/>
                          <a:ea typeface="BatangChe"/>
                          <a:cs typeface="Times New Roman"/>
                        </a:rPr>
                        <a:t>of the most serious incidents of the Cold War, the Cuban missile crisis, occurs in October when the U.S. learns that the Soviet Union has secretly installed missiles in Cuba. The Soviet Union agrees to U.S. demands that it removes its missiles and dismantles the remaining missile bases.</a:t>
                      </a:r>
                      <a:endParaRPr lang="en-US" sz="1100" dirty="0">
                        <a:effectLst/>
                        <a:latin typeface="Calibri"/>
                        <a:ea typeface="Calibri"/>
                        <a:cs typeface="Times New Roman"/>
                      </a:endParaRPr>
                    </a:p>
                  </a:txBody>
                  <a:tcPr marL="19050" marR="19050" marT="19050" marB="19050" anchor="ctr"/>
                </a:tc>
              </a:tr>
              <a:tr h="860154">
                <a:tc vMerge="1">
                  <a:txBody>
                    <a:bodyPr/>
                    <a:lstStyle/>
                    <a:p>
                      <a:pPr marL="0" marR="0" algn="l">
                        <a:lnSpc>
                          <a:spcPct val="115000"/>
                        </a:lnSpc>
                        <a:spcBef>
                          <a:spcPts val="0"/>
                        </a:spcBef>
                        <a:spcAft>
                          <a:spcPts val="1200"/>
                        </a:spcAft>
                        <a:tabLst>
                          <a:tab pos="1085850" algn="l"/>
                        </a:tabLst>
                      </a:pPr>
                      <a:endParaRPr lang="en-US" sz="1100">
                        <a:effectLst/>
                        <a:latin typeface="Calibri"/>
                        <a:ea typeface="Calibri"/>
                        <a:cs typeface="Times New Roman"/>
                      </a:endParaRPr>
                    </a:p>
                  </a:txBody>
                  <a:tcPr marL="19050" marR="19050" marT="19050" marB="19050" anchor="ctr"/>
                </a:tc>
                <a:tc>
                  <a:txBody>
                    <a:bodyPr/>
                    <a:lstStyle/>
                    <a:p>
                      <a:pPr marL="0" marR="0" algn="l">
                        <a:lnSpc>
                          <a:spcPct val="115000"/>
                        </a:lnSpc>
                        <a:spcBef>
                          <a:spcPts val="0"/>
                        </a:spcBef>
                        <a:spcAft>
                          <a:spcPts val="1200"/>
                        </a:spcAft>
                        <a:tabLst>
                          <a:tab pos="1085850" algn="l"/>
                        </a:tabLst>
                      </a:pPr>
                      <a:r>
                        <a:rPr lang="en-US" sz="1200" b="1" i="1" dirty="0">
                          <a:effectLst/>
                          <a:latin typeface="Segoe UI"/>
                          <a:ea typeface="BatangChe"/>
                          <a:cs typeface="Times New Roman"/>
                        </a:rPr>
                        <a:t>1965</a:t>
                      </a:r>
                      <a:endParaRPr lang="en-US" sz="1100" dirty="0">
                        <a:effectLst/>
                        <a:latin typeface="Calibri"/>
                        <a:ea typeface="Calibri"/>
                        <a:cs typeface="Times New Roman"/>
                      </a:endParaRPr>
                    </a:p>
                  </a:txBody>
                  <a:tcPr marL="19050" marR="19050" marT="19050" marB="19050" anchor="ctr"/>
                </a:tc>
                <a:tc>
                  <a:txBody>
                    <a:bodyPr/>
                    <a:lstStyle/>
                    <a:p>
                      <a:pPr marL="0" marR="0" algn="l">
                        <a:lnSpc>
                          <a:spcPct val="115000"/>
                        </a:lnSpc>
                        <a:spcBef>
                          <a:spcPts val="0"/>
                        </a:spcBef>
                        <a:spcAft>
                          <a:spcPts val="1200"/>
                        </a:spcAft>
                        <a:tabLst>
                          <a:tab pos="1085850" algn="l"/>
                        </a:tabLst>
                      </a:pPr>
                      <a:r>
                        <a:rPr lang="en-US" sz="1200">
                          <a:effectLst/>
                          <a:latin typeface="Segoe UI"/>
                          <a:ea typeface="BatangChe"/>
                          <a:cs typeface="Times New Roman"/>
                        </a:rPr>
                        <a:t>US President Johnson sends 22,000 troops to the Dominican Republic to combat the constitutional forces trying to regain power.</a:t>
                      </a:r>
                      <a:endParaRPr lang="en-US" sz="1100">
                        <a:effectLst/>
                        <a:latin typeface="Calibri"/>
                        <a:ea typeface="Calibri"/>
                        <a:cs typeface="Times New Roman"/>
                      </a:endParaRPr>
                    </a:p>
                  </a:txBody>
                  <a:tcPr marL="19050" marR="19050" marT="19050" marB="19050" anchor="ctr"/>
                </a:tc>
              </a:tr>
              <a:tr h="655192">
                <a:tc vMerge="1">
                  <a:txBody>
                    <a:bodyPr/>
                    <a:lstStyle/>
                    <a:p>
                      <a:pPr marL="0" marR="0" algn="l">
                        <a:lnSpc>
                          <a:spcPct val="115000"/>
                        </a:lnSpc>
                        <a:spcBef>
                          <a:spcPts val="0"/>
                        </a:spcBef>
                        <a:spcAft>
                          <a:spcPts val="1200"/>
                        </a:spcAft>
                        <a:tabLst>
                          <a:tab pos="1085850" algn="l"/>
                        </a:tabLst>
                      </a:pPr>
                      <a:endParaRPr lang="en-US" sz="1100" dirty="0">
                        <a:effectLst/>
                        <a:latin typeface="Calibri"/>
                        <a:ea typeface="Calibri"/>
                        <a:cs typeface="Times New Roman"/>
                      </a:endParaRPr>
                    </a:p>
                  </a:txBody>
                  <a:tcPr marL="19050" marR="19050" marT="19050" marB="19050" anchor="ctr"/>
                </a:tc>
                <a:tc>
                  <a:txBody>
                    <a:bodyPr/>
                    <a:lstStyle/>
                    <a:p>
                      <a:pPr marL="0" marR="0" algn="l">
                        <a:lnSpc>
                          <a:spcPct val="115000"/>
                        </a:lnSpc>
                        <a:spcBef>
                          <a:spcPts val="0"/>
                        </a:spcBef>
                        <a:spcAft>
                          <a:spcPts val="1200"/>
                        </a:spcAft>
                        <a:tabLst>
                          <a:tab pos="1085850" algn="l"/>
                        </a:tabLst>
                      </a:pPr>
                      <a:r>
                        <a:rPr lang="en-US" sz="1200" b="1" i="1">
                          <a:effectLst/>
                          <a:latin typeface="Segoe UI"/>
                          <a:ea typeface="BatangChe"/>
                          <a:cs typeface="Times New Roman"/>
                        </a:rPr>
                        <a:t>1973</a:t>
                      </a:r>
                      <a:endParaRPr lang="en-US" sz="1100">
                        <a:effectLst/>
                        <a:latin typeface="Calibri"/>
                        <a:ea typeface="Calibri"/>
                        <a:cs typeface="Times New Roman"/>
                      </a:endParaRPr>
                    </a:p>
                  </a:txBody>
                  <a:tcPr marL="19050" marR="19050" marT="19050" marB="19050" anchor="ctr"/>
                </a:tc>
                <a:tc>
                  <a:txBody>
                    <a:bodyPr/>
                    <a:lstStyle/>
                    <a:p>
                      <a:pPr marL="0" marR="0" algn="l">
                        <a:lnSpc>
                          <a:spcPct val="115000"/>
                        </a:lnSpc>
                        <a:spcBef>
                          <a:spcPts val="0"/>
                        </a:spcBef>
                        <a:spcAft>
                          <a:spcPts val="1200"/>
                        </a:spcAft>
                        <a:tabLst>
                          <a:tab pos="1085850" algn="l"/>
                        </a:tabLst>
                      </a:pPr>
                      <a:r>
                        <a:rPr lang="en-US" sz="1200">
                          <a:effectLst/>
                          <a:latin typeface="Segoe UI"/>
                          <a:ea typeface="BatangChe"/>
                          <a:cs typeface="Times New Roman"/>
                        </a:rPr>
                        <a:t>The CIA helps overthrow the democratic government of Allende in Chile in favor of a bloody dictatorship.</a:t>
                      </a:r>
                      <a:endParaRPr lang="en-US" sz="1100">
                        <a:effectLst/>
                        <a:latin typeface="Calibri"/>
                        <a:ea typeface="Calibri"/>
                        <a:cs typeface="Times New Roman"/>
                      </a:endParaRPr>
                    </a:p>
                  </a:txBody>
                  <a:tcPr marL="19050" marR="19050" marT="19050" marB="19050" anchor="ctr"/>
                </a:tc>
              </a:tr>
              <a:tr h="578707">
                <a:tc vMerge="1">
                  <a:txBody>
                    <a:bodyPr/>
                    <a:lstStyle/>
                    <a:p>
                      <a:pPr marL="0" marR="0" algn="ctr">
                        <a:lnSpc>
                          <a:spcPct val="115000"/>
                        </a:lnSpc>
                        <a:spcBef>
                          <a:spcPts val="0"/>
                        </a:spcBef>
                        <a:spcAft>
                          <a:spcPts val="1200"/>
                        </a:spcAft>
                        <a:tabLst>
                          <a:tab pos="1085850" algn="l"/>
                        </a:tabLst>
                      </a:pPr>
                      <a:endParaRPr lang="en-US" sz="2800" dirty="0">
                        <a:effectLst/>
                        <a:latin typeface="Calibri"/>
                        <a:ea typeface="Calibri"/>
                        <a:cs typeface="Times New Roman"/>
                      </a:endParaRPr>
                    </a:p>
                  </a:txBody>
                  <a:tcPr marL="19050" marR="19050" marT="19050" marB="19050" vert="vert270" anchor="ctr"/>
                </a:tc>
                <a:tc>
                  <a:txBody>
                    <a:bodyPr/>
                    <a:lstStyle/>
                    <a:p>
                      <a:pPr marL="0" marR="0" algn="l">
                        <a:lnSpc>
                          <a:spcPct val="115000"/>
                        </a:lnSpc>
                        <a:spcBef>
                          <a:spcPts val="0"/>
                        </a:spcBef>
                        <a:spcAft>
                          <a:spcPts val="1200"/>
                        </a:spcAft>
                        <a:tabLst>
                          <a:tab pos="1085850" algn="l"/>
                        </a:tabLst>
                      </a:pPr>
                      <a:r>
                        <a:rPr lang="en-US" sz="1200" b="1" i="1">
                          <a:effectLst/>
                          <a:latin typeface="Segoe UI"/>
                          <a:ea typeface="BatangChe"/>
                          <a:cs typeface="Times New Roman"/>
                        </a:rPr>
                        <a:t>1981</a:t>
                      </a:r>
                      <a:endParaRPr lang="en-US" sz="1100">
                        <a:effectLst/>
                        <a:latin typeface="Calibri"/>
                        <a:ea typeface="Calibri"/>
                        <a:cs typeface="Times New Roman"/>
                      </a:endParaRPr>
                    </a:p>
                  </a:txBody>
                  <a:tcPr marL="19050" marR="19050" marT="19050" marB="19050" anchor="ctr"/>
                </a:tc>
                <a:tc>
                  <a:txBody>
                    <a:bodyPr/>
                    <a:lstStyle/>
                    <a:p>
                      <a:pPr marL="0" marR="0" algn="l">
                        <a:lnSpc>
                          <a:spcPct val="115000"/>
                        </a:lnSpc>
                        <a:spcBef>
                          <a:spcPts val="0"/>
                        </a:spcBef>
                        <a:spcAft>
                          <a:spcPts val="1200"/>
                        </a:spcAft>
                        <a:tabLst>
                          <a:tab pos="1085850" algn="l"/>
                        </a:tabLst>
                      </a:pPr>
                      <a:r>
                        <a:rPr lang="en-US" sz="1200" dirty="0">
                          <a:effectLst/>
                          <a:latin typeface="Segoe UI"/>
                          <a:ea typeface="BatangChe"/>
                          <a:cs typeface="Times New Roman"/>
                        </a:rPr>
                        <a:t>The Reagan Administration begins the contra war against Nicaraguan civilians.</a:t>
                      </a:r>
                      <a:endParaRPr lang="en-US" sz="1100" dirty="0">
                        <a:effectLst/>
                        <a:latin typeface="Calibri"/>
                        <a:ea typeface="Calibri"/>
                        <a:cs typeface="Times New Roman"/>
                      </a:endParaRPr>
                    </a:p>
                  </a:txBody>
                  <a:tcPr marL="19050" marR="19050" marT="19050" marB="19050" anchor="ctr"/>
                </a:tc>
              </a:tr>
              <a:tr h="450105">
                <a:tc vMerge="1">
                  <a:txBody>
                    <a:bodyPr/>
                    <a:lstStyle/>
                    <a:p>
                      <a:pPr marL="0" marR="0" algn="ctr">
                        <a:lnSpc>
                          <a:spcPct val="115000"/>
                        </a:lnSpc>
                        <a:spcBef>
                          <a:spcPts val="0"/>
                        </a:spcBef>
                        <a:spcAft>
                          <a:spcPts val="1200"/>
                        </a:spcAft>
                        <a:tabLst>
                          <a:tab pos="1085850" algn="l"/>
                        </a:tabLst>
                      </a:pPr>
                      <a:endParaRPr lang="en-US" sz="2800" dirty="0">
                        <a:effectLst/>
                        <a:latin typeface="Calibri"/>
                        <a:ea typeface="Calibri"/>
                        <a:cs typeface="Times New Roman"/>
                      </a:endParaRPr>
                    </a:p>
                  </a:txBody>
                  <a:tcPr marL="19050" marR="19050" marT="19050" marB="19050" vert="vert270" anchor="ctr"/>
                </a:tc>
                <a:tc>
                  <a:txBody>
                    <a:bodyPr/>
                    <a:lstStyle/>
                    <a:p>
                      <a:pPr marL="0" marR="0" algn="l">
                        <a:lnSpc>
                          <a:spcPct val="115000"/>
                        </a:lnSpc>
                        <a:spcBef>
                          <a:spcPts val="0"/>
                        </a:spcBef>
                        <a:spcAft>
                          <a:spcPts val="1200"/>
                        </a:spcAft>
                        <a:tabLst>
                          <a:tab pos="1085850" algn="l"/>
                        </a:tabLst>
                      </a:pPr>
                      <a:r>
                        <a:rPr lang="en-US" sz="1200" b="1" i="1">
                          <a:effectLst/>
                          <a:latin typeface="Segoe UI"/>
                          <a:ea typeface="BatangChe"/>
                          <a:cs typeface="Times New Roman"/>
                        </a:rPr>
                        <a:t>1983</a:t>
                      </a:r>
                      <a:endParaRPr lang="en-US" sz="1100">
                        <a:effectLst/>
                        <a:latin typeface="Calibri"/>
                        <a:ea typeface="Calibri"/>
                        <a:cs typeface="Times New Roman"/>
                      </a:endParaRPr>
                    </a:p>
                  </a:txBody>
                  <a:tcPr marL="19050" marR="19050" marT="19050" marB="19050" anchor="ctr"/>
                </a:tc>
                <a:tc>
                  <a:txBody>
                    <a:bodyPr/>
                    <a:lstStyle/>
                    <a:p>
                      <a:pPr marL="0" marR="0" algn="l">
                        <a:lnSpc>
                          <a:spcPct val="115000"/>
                        </a:lnSpc>
                        <a:spcBef>
                          <a:spcPts val="0"/>
                        </a:spcBef>
                        <a:spcAft>
                          <a:spcPts val="1200"/>
                        </a:spcAft>
                        <a:tabLst>
                          <a:tab pos="1085850" algn="l"/>
                        </a:tabLst>
                      </a:pPr>
                      <a:r>
                        <a:rPr lang="en-US" sz="1200" dirty="0">
                          <a:effectLst/>
                          <a:latin typeface="Segoe UI"/>
                          <a:ea typeface="BatangChe"/>
                          <a:cs typeface="Times New Roman"/>
                        </a:rPr>
                        <a:t>The U.S. invades Grenada to overthrow a popular government.</a:t>
                      </a:r>
                      <a:endParaRPr lang="en-US" sz="1100" dirty="0">
                        <a:effectLst/>
                        <a:latin typeface="Calibri"/>
                        <a:ea typeface="Calibri"/>
                        <a:cs typeface="Times New Roman"/>
                      </a:endParaRPr>
                    </a:p>
                  </a:txBody>
                  <a:tcPr marL="19050" marR="19050" marT="19050" marB="19050" anchor="ctr"/>
                </a:tc>
              </a:tr>
              <a:tr h="550710">
                <a:tc vMerge="1">
                  <a:txBody>
                    <a:bodyPr/>
                    <a:lstStyle/>
                    <a:p>
                      <a:pPr marL="0" marR="0" algn="ctr">
                        <a:lnSpc>
                          <a:spcPct val="115000"/>
                        </a:lnSpc>
                        <a:spcBef>
                          <a:spcPts val="0"/>
                        </a:spcBef>
                        <a:spcAft>
                          <a:spcPts val="1200"/>
                        </a:spcAft>
                        <a:tabLst>
                          <a:tab pos="1085850" algn="l"/>
                        </a:tabLst>
                      </a:pPr>
                      <a:endParaRPr lang="en-US" sz="2800" dirty="0">
                        <a:effectLst/>
                        <a:latin typeface="Calibri"/>
                        <a:ea typeface="Calibri"/>
                        <a:cs typeface="Times New Roman"/>
                      </a:endParaRPr>
                    </a:p>
                  </a:txBody>
                  <a:tcPr marL="19050" marR="19050" marT="19050" marB="19050" vert="vert270" anchor="ctr"/>
                </a:tc>
                <a:tc>
                  <a:txBody>
                    <a:bodyPr/>
                    <a:lstStyle/>
                    <a:p>
                      <a:pPr marL="0" marR="0" algn="l">
                        <a:lnSpc>
                          <a:spcPct val="115000"/>
                        </a:lnSpc>
                        <a:spcBef>
                          <a:spcPts val="0"/>
                        </a:spcBef>
                        <a:spcAft>
                          <a:spcPts val="1200"/>
                        </a:spcAft>
                        <a:tabLst>
                          <a:tab pos="1085850" algn="l"/>
                        </a:tabLst>
                      </a:pPr>
                      <a:r>
                        <a:rPr lang="en-US" sz="1200" b="1" i="1">
                          <a:effectLst/>
                          <a:latin typeface="Segoe UI"/>
                          <a:ea typeface="BatangChe"/>
                          <a:cs typeface="Times New Roman"/>
                        </a:rPr>
                        <a:t>1989</a:t>
                      </a:r>
                      <a:endParaRPr lang="en-US" sz="1100">
                        <a:effectLst/>
                        <a:latin typeface="Calibri"/>
                        <a:ea typeface="Calibri"/>
                        <a:cs typeface="Times New Roman"/>
                      </a:endParaRPr>
                    </a:p>
                  </a:txBody>
                  <a:tcPr marL="19050" marR="19050" marT="19050" marB="19050" anchor="ctr"/>
                </a:tc>
                <a:tc>
                  <a:txBody>
                    <a:bodyPr/>
                    <a:lstStyle/>
                    <a:p>
                      <a:pPr marL="0" marR="0" algn="l">
                        <a:lnSpc>
                          <a:spcPct val="115000"/>
                        </a:lnSpc>
                        <a:spcBef>
                          <a:spcPts val="0"/>
                        </a:spcBef>
                        <a:spcAft>
                          <a:spcPts val="1200"/>
                        </a:spcAft>
                        <a:tabLst>
                          <a:tab pos="1085850" algn="l"/>
                        </a:tabLst>
                      </a:pPr>
                      <a:r>
                        <a:rPr lang="en-US" sz="1200" dirty="0">
                          <a:effectLst/>
                          <a:latin typeface="Segoe UI"/>
                          <a:ea typeface="BatangChe"/>
                          <a:cs typeface="Times New Roman"/>
                        </a:rPr>
                        <a:t>The U.S. invades Panama to arrest accused drug dealer Manual Noriega.</a:t>
                      </a:r>
                      <a:endParaRPr lang="en-US" sz="1100" dirty="0">
                        <a:effectLst/>
                        <a:latin typeface="Calibri"/>
                        <a:ea typeface="Calibri"/>
                        <a:cs typeface="Times New Roman"/>
                      </a:endParaRPr>
                    </a:p>
                  </a:txBody>
                  <a:tcPr marL="19050" marR="19050" marT="19050" marB="19050" anchor="ctr"/>
                </a:tc>
              </a:tr>
              <a:tr h="700745">
                <a:tc vMerge="1">
                  <a:txBody>
                    <a:bodyPr/>
                    <a:lstStyle/>
                    <a:p>
                      <a:pPr marL="0" marR="0" algn="ctr">
                        <a:lnSpc>
                          <a:spcPct val="115000"/>
                        </a:lnSpc>
                        <a:spcBef>
                          <a:spcPts val="0"/>
                        </a:spcBef>
                        <a:spcAft>
                          <a:spcPts val="1200"/>
                        </a:spcAft>
                        <a:tabLst>
                          <a:tab pos="1085850" algn="l"/>
                        </a:tabLst>
                      </a:pPr>
                      <a:endParaRPr lang="en-US" sz="2800" dirty="0">
                        <a:effectLst/>
                        <a:latin typeface="Calibri"/>
                        <a:ea typeface="Calibri"/>
                        <a:cs typeface="Times New Roman"/>
                      </a:endParaRPr>
                    </a:p>
                  </a:txBody>
                  <a:tcPr marL="19050" marR="19050" marT="19050" marB="19050" vert="vert270" anchor="ctr"/>
                </a:tc>
                <a:tc>
                  <a:txBody>
                    <a:bodyPr/>
                    <a:lstStyle/>
                    <a:p>
                      <a:pPr marL="0" marR="0" algn="l">
                        <a:lnSpc>
                          <a:spcPct val="115000"/>
                        </a:lnSpc>
                        <a:spcBef>
                          <a:spcPts val="0"/>
                        </a:spcBef>
                        <a:spcAft>
                          <a:spcPts val="1200"/>
                        </a:spcAft>
                        <a:tabLst>
                          <a:tab pos="1085850" algn="l"/>
                        </a:tabLst>
                      </a:pPr>
                      <a:r>
                        <a:rPr lang="en-US" sz="1200" b="1" i="1">
                          <a:effectLst/>
                          <a:latin typeface="Segoe UI"/>
                          <a:ea typeface="BatangChe"/>
                          <a:cs typeface="Times New Roman"/>
                        </a:rPr>
                        <a:t>1990</a:t>
                      </a:r>
                      <a:endParaRPr lang="en-US" sz="1100">
                        <a:effectLst/>
                        <a:latin typeface="Calibri"/>
                        <a:ea typeface="Calibri"/>
                        <a:cs typeface="Times New Roman"/>
                      </a:endParaRPr>
                    </a:p>
                  </a:txBody>
                  <a:tcPr marL="19050" marR="19050" marT="19050" marB="19050" anchor="ctr"/>
                </a:tc>
                <a:tc>
                  <a:txBody>
                    <a:bodyPr/>
                    <a:lstStyle/>
                    <a:p>
                      <a:pPr marL="0" marR="0" algn="l">
                        <a:lnSpc>
                          <a:spcPct val="115000"/>
                        </a:lnSpc>
                        <a:spcBef>
                          <a:spcPts val="0"/>
                        </a:spcBef>
                        <a:spcAft>
                          <a:spcPts val="1200"/>
                        </a:spcAft>
                        <a:tabLst>
                          <a:tab pos="1085850" algn="l"/>
                        </a:tabLst>
                      </a:pPr>
                      <a:r>
                        <a:rPr lang="en-US" sz="1200" dirty="0">
                          <a:effectLst/>
                          <a:latin typeface="Segoe UI"/>
                          <a:ea typeface="BatangChe"/>
                          <a:cs typeface="Times New Roman"/>
                        </a:rPr>
                        <a:t>The U.S. intervenes in the Nicaraguan election process through covert and overt means.</a:t>
                      </a:r>
                      <a:endParaRPr lang="en-US" sz="1100" dirty="0">
                        <a:effectLst/>
                        <a:latin typeface="Calibri"/>
                        <a:ea typeface="Calibri"/>
                        <a:cs typeface="Times New Roman"/>
                      </a:endParaRPr>
                    </a:p>
                  </a:txBody>
                  <a:tcPr marL="19050" marR="19050" marT="19050" marB="19050" anchor="ctr"/>
                </a:tc>
              </a:tr>
            </a:tbl>
          </a:graphicData>
        </a:graphic>
      </p:graphicFrame>
    </p:spTree>
    <p:extLst>
      <p:ext uri="{BB962C8B-B14F-4D97-AF65-F5344CB8AC3E}">
        <p14:creationId xmlns:p14="http://schemas.microsoft.com/office/powerpoint/2010/main" val="243785005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4880" y="1981200"/>
            <a:ext cx="3900978" cy="369332"/>
          </a:xfrm>
          <a:prstGeom prst="rect">
            <a:avLst/>
          </a:prstGeom>
          <a:noFill/>
        </p:spPr>
        <p:txBody>
          <a:bodyPr wrap="none" rtlCol="0">
            <a:spAutoFit/>
          </a:bodyPr>
          <a:lstStyle/>
          <a:p>
            <a:r>
              <a:rPr lang="en-US" dirty="0" smtClean="0"/>
              <a:t>That Concludes our presentation.   :]</a:t>
            </a:r>
            <a:endParaRPr lang="en-US" dirty="0"/>
          </a:p>
        </p:txBody>
      </p:sp>
      <p:sp>
        <p:nvSpPr>
          <p:cNvPr id="3" name="TextBox 2"/>
          <p:cNvSpPr txBox="1"/>
          <p:nvPr/>
        </p:nvSpPr>
        <p:spPr>
          <a:xfrm>
            <a:off x="6350000" y="4165600"/>
            <a:ext cx="1236599" cy="369332"/>
          </a:xfrm>
          <a:prstGeom prst="rect">
            <a:avLst/>
          </a:prstGeom>
          <a:noFill/>
        </p:spPr>
        <p:txBody>
          <a:bodyPr wrap="none" rtlCol="0">
            <a:spAutoFit/>
          </a:bodyPr>
          <a:lstStyle/>
          <a:p>
            <a:r>
              <a:rPr lang="en-US" dirty="0" err="1" smtClean="0"/>
              <a:t>ThankYou</a:t>
            </a:r>
            <a:endParaRPr lang="en-US" dirty="0"/>
          </a:p>
        </p:txBody>
      </p:sp>
    </p:spTree>
    <p:extLst>
      <p:ext uri="{BB962C8B-B14F-4D97-AF65-F5344CB8AC3E}">
        <p14:creationId xmlns:p14="http://schemas.microsoft.com/office/powerpoint/2010/main" val="2996842056"/>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par>
                                <p:cTn id="11" presetID="28"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9000" fill="hold"/>
                                        <p:tgtEl>
                                          <p:spTgt spid="3"/>
                                        </p:tgtEl>
                                        <p:attrNameLst>
                                          <p:attrName>ppt_x</p:attrName>
                                        </p:attrNameLst>
                                      </p:cBhvr>
                                      <p:tavLst>
                                        <p:tav tm="0">
                                          <p:val>
                                            <p:strVal val="#ppt_x"/>
                                          </p:val>
                                        </p:tav>
                                        <p:tav tm="100000">
                                          <p:val>
                                            <p:strVal val="#ppt_x"/>
                                          </p:val>
                                        </p:tav>
                                      </p:tavLst>
                                    </p:anim>
                                    <p:anim calcmode="lin" valueType="num">
                                      <p:cBhvr>
                                        <p:cTn id="14" dur="9000" fill="hold"/>
                                        <p:tgtEl>
                                          <p:spTgt spid="3"/>
                                        </p:tgtEl>
                                        <p:attrNameLst>
                                          <p:attrName>ppt_y</p:attrName>
                                        </p:attrNameLst>
                                      </p:cBhvr>
                                      <p:tavLst>
                                        <p:tav tm="0">
                                          <p:val>
                                            <p:strVal val="#ppt_y+1"/>
                                          </p:val>
                                        </p:tav>
                                        <p:tav tm="100000">
                                          <p:val>
                                            <p:strVal val="#ppt_y-1"/>
                                          </p:val>
                                        </p:tav>
                                      </p:tavLst>
                                    </p:anim>
                                  </p:childTnLst>
                                </p:cTn>
                              </p:par>
                            </p:childTnLst>
                          </p:cTn>
                        </p:par>
                        <p:par>
                          <p:cTn id="15" fill="hold">
                            <p:stCondLst>
                              <p:cond delay="9000"/>
                            </p:stCondLst>
                            <p:childTnLst>
                              <p:par>
                                <p:cTn id="16" presetID="38" presetClass="exit" presetSubtype="0" accel="50000" fill="hold" grpId="1" nodeType="afterEffect">
                                  <p:stCondLst>
                                    <p:cond delay="0"/>
                                  </p:stCondLst>
                                  <p:iterate type="lt">
                                    <p:tmPct val="50000"/>
                                  </p:iterate>
                                  <p:childTnLst>
                                    <p:anim calcmode="lin" valueType="num">
                                      <p:cBhvr>
                                        <p:cTn id="17" dur="1000">
                                          <p:stCondLst>
                                            <p:cond delay="0"/>
                                          </p:stCondLst>
                                        </p:cTn>
                                        <p:tgtEl>
                                          <p:spTgt spid="2"/>
                                        </p:tgtEl>
                                        <p:attrNameLst>
                                          <p:attrName>style.rotation</p:attrName>
                                        </p:attrNameLst>
                                      </p:cBhvr>
                                      <p:tavLst>
                                        <p:tav tm="0">
                                          <p:val>
                                            <p:fltVal val="0"/>
                                          </p:val>
                                        </p:tav>
                                        <p:tav tm="100000">
                                          <p:val>
                                            <p:fltVal val="45"/>
                                          </p:val>
                                        </p:tav>
                                      </p:tavLst>
                                    </p:anim>
                                    <p:anim calcmode="lin" valueType="num">
                                      <p:cBhvr>
                                        <p:cTn id="18" dur="1000">
                                          <p:stCondLst>
                                            <p:cond delay="0"/>
                                          </p:stCondLst>
                                        </p:cTn>
                                        <p:tgtEl>
                                          <p:spTgt spid="2"/>
                                        </p:tgtEl>
                                        <p:attrNameLst>
                                          <p:attrName>ppt_y</p:attrName>
                                        </p:attrNameLst>
                                      </p:cBhvr>
                                      <p:tavLst>
                                        <p:tav tm="0">
                                          <p:val>
                                            <p:strVal val="ppt_y"/>
                                          </p:val>
                                        </p:tav>
                                        <p:tav tm="100000">
                                          <p:val>
                                            <p:strVal val="ppt_y+1"/>
                                          </p:val>
                                        </p:tav>
                                      </p:tavLst>
                                    </p:anim>
                                    <p:set>
                                      <p:cBhvr>
                                        <p:cTn id="1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08254" y="1606899"/>
            <a:ext cx="7700210" cy="3970005"/>
          </a:xfrm>
        </p:spPr>
        <p:txBody>
          <a:bodyPr>
            <a:normAutofit/>
          </a:bodyPr>
          <a:lstStyle/>
          <a:p>
            <a:r>
              <a:rPr lang="en-US" dirty="0"/>
              <a:t>In the twentieth century, U.S. foreign policy toward the Caribbean Basin can be divided into four periods: </a:t>
            </a:r>
            <a:endParaRPr lang="en-US" dirty="0" smtClean="0"/>
          </a:p>
          <a:p>
            <a:pPr marL="868680" lvl="1" indent="-457200">
              <a:buFont typeface="+mj-lt"/>
              <a:buAutoNum type="arabicPeriod"/>
            </a:pPr>
            <a:r>
              <a:rPr lang="en-US" dirty="0" smtClean="0"/>
              <a:t>(</a:t>
            </a:r>
            <a:r>
              <a:rPr lang="en-US" dirty="0"/>
              <a:t>1) the protectorate era, 1898-1933</a:t>
            </a:r>
            <a:r>
              <a:rPr lang="en-US" dirty="0" smtClean="0"/>
              <a:t>;</a:t>
            </a:r>
          </a:p>
          <a:p>
            <a:pPr marL="868680" lvl="1" indent="-457200">
              <a:buFont typeface="+mj-lt"/>
              <a:buAutoNum type="arabicPeriod"/>
            </a:pPr>
            <a:r>
              <a:rPr lang="en-US" dirty="0" smtClean="0"/>
              <a:t>(</a:t>
            </a:r>
            <a:r>
              <a:rPr lang="en-US" dirty="0"/>
              <a:t>2) the Good Neighbor Policy, 1933-1953; </a:t>
            </a:r>
            <a:endParaRPr lang="en-US" dirty="0" smtClean="0"/>
          </a:p>
          <a:p>
            <a:pPr marL="868680" lvl="1" indent="-457200">
              <a:buFont typeface="+mj-lt"/>
              <a:buAutoNum type="arabicPeriod"/>
            </a:pPr>
            <a:r>
              <a:rPr lang="en-US" dirty="0" smtClean="0"/>
              <a:t>(</a:t>
            </a:r>
            <a:r>
              <a:rPr lang="en-US" dirty="0"/>
              <a:t>3) the Cold War, 1953-1990, </a:t>
            </a:r>
            <a:endParaRPr lang="en-US" dirty="0" smtClean="0"/>
          </a:p>
          <a:p>
            <a:pPr marL="777240" lvl="2" indent="0">
              <a:buNone/>
            </a:pPr>
            <a:r>
              <a:rPr lang="en-US" dirty="0" smtClean="0"/>
              <a:t>		</a:t>
            </a:r>
            <a:r>
              <a:rPr lang="en-US" sz="1400" dirty="0" smtClean="0"/>
              <a:t>(when </a:t>
            </a:r>
            <a:r>
              <a:rPr lang="en-US" sz="1400" dirty="0"/>
              <a:t>security concerns about communism shaped U.S. </a:t>
            </a:r>
            <a:r>
              <a:rPr lang="en-US" sz="1400" dirty="0" smtClean="0"/>
              <a:t>policy</a:t>
            </a:r>
            <a:r>
              <a:rPr lang="en-US" sz="1400" dirty="0"/>
              <a:t>)</a:t>
            </a:r>
            <a:r>
              <a:rPr lang="en-US" sz="1400" dirty="0" smtClean="0"/>
              <a:t> </a:t>
            </a:r>
          </a:p>
          <a:p>
            <a:pPr marL="868680" lvl="1" indent="-457200">
              <a:buFont typeface="+mj-lt"/>
              <a:buAutoNum type="arabicPeriod"/>
            </a:pPr>
            <a:r>
              <a:rPr lang="en-US" dirty="0" smtClean="0"/>
              <a:t>(</a:t>
            </a:r>
            <a:r>
              <a:rPr lang="en-US" dirty="0"/>
              <a:t>4) the post-Cold War </a:t>
            </a:r>
            <a:r>
              <a:rPr lang="en-US" dirty="0" smtClean="0"/>
              <a:t>era</a:t>
            </a:r>
          </a:p>
          <a:p>
            <a:pPr marL="411480" lvl="1" indent="0">
              <a:buNone/>
            </a:pPr>
            <a:r>
              <a:rPr lang="en-US" sz="1400" dirty="0" smtClean="0"/>
              <a:t>		( </a:t>
            </a:r>
            <a:r>
              <a:rPr lang="en-US" sz="1400" dirty="0"/>
              <a:t>when the importance of the Caribbean to U.S. strategic interests </a:t>
            </a:r>
            <a:r>
              <a:rPr lang="en-US" sz="1400" dirty="0" smtClean="0"/>
              <a:t>has 		diminished</a:t>
            </a:r>
            <a:r>
              <a:rPr lang="en-US" sz="1400" dirty="0"/>
              <a:t>, and U.S. policy is driven by a new set of concerns. </a:t>
            </a:r>
            <a:r>
              <a:rPr lang="en-US" sz="1400" dirty="0" smtClean="0"/>
              <a:t>)</a:t>
            </a:r>
            <a:endParaRPr lang="en-US" sz="1400" dirty="0"/>
          </a:p>
        </p:txBody>
      </p:sp>
    </p:spTree>
    <p:extLst>
      <p:ext uri="{BB962C8B-B14F-4D97-AF65-F5344CB8AC3E}">
        <p14:creationId xmlns:p14="http://schemas.microsoft.com/office/powerpoint/2010/main" val="1035411375"/>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000"/>
                                        <p:tgtEl>
                                          <p:spTgt spid="2">
                                            <p:txEl>
                                              <p:pRg st="1" end="1"/>
                                            </p:txEl>
                                          </p:spTgt>
                                        </p:tgtEl>
                                      </p:cBhvr>
                                    </p:animEffect>
                                    <p:anim calcmode="lin" valueType="num">
                                      <p:cBhvr>
                                        <p:cTn id="1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anim calcmode="lin" valueType="num">
                                      <p:cBhvr>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37" presetClass="entr" presetSubtype="0"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par>
                                <p:cTn id="28" presetID="43" presetClass="entr" presetSubtype="0"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100"/>
                                        <p:tgtEl>
                                          <p:spTgt spid="2">
                                            <p:txEl>
                                              <p:pRg st="4" end="4"/>
                                            </p:txEl>
                                          </p:spTgt>
                                        </p:tgtEl>
                                      </p:cBhvr>
                                    </p:animEffect>
                                    <p:anim calcmode="lin" valueType="num">
                                      <p:cBhvr>
                                        <p:cTn id="31" dur="4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2" dur="400" fill="hold"/>
                                        <p:tgtEl>
                                          <p:spTgt spid="2">
                                            <p:txEl>
                                              <p:pRg st="4" end="4"/>
                                            </p:txEl>
                                          </p:spTgt>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2">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2">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1000"/>
                                        <p:tgtEl>
                                          <p:spTgt spid="2">
                                            <p:txEl>
                                              <p:pRg st="5" end="5"/>
                                            </p:txEl>
                                          </p:spTgt>
                                        </p:tgtEl>
                                      </p:cBhvr>
                                    </p:animEffect>
                                    <p:anim calcmode="lin" valueType="num">
                                      <p:cBhvr>
                                        <p:cTn id="3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par>
                                <p:cTn id="42" presetID="43" presetClass="entr" presetSubtype="0" fill="hold" nodeType="with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Effect transition="in" filter="fade">
                                      <p:cBhvr>
                                        <p:cTn id="44" dur="100"/>
                                        <p:tgtEl>
                                          <p:spTgt spid="2">
                                            <p:txEl>
                                              <p:pRg st="6" end="6"/>
                                            </p:txEl>
                                          </p:spTgt>
                                        </p:tgtEl>
                                      </p:cBhvr>
                                    </p:animEffect>
                                    <p:anim calcmode="lin" valueType="num">
                                      <p:cBhvr>
                                        <p:cTn id="45" dur="4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6" dur="400" fill="hold"/>
                                        <p:tgtEl>
                                          <p:spTgt spid="2">
                                            <p:txEl>
                                              <p:pRg st="6" end="6"/>
                                            </p:txEl>
                                          </p:spTgt>
                                        </p:tgtEl>
                                        <p:attrNameLst>
                                          <p:attrName>ppt_y</p:attrName>
                                        </p:attrNameLst>
                                      </p:cBhvr>
                                      <p:tavLst>
                                        <p:tav tm="0">
                                          <p:val>
                                            <p:strVal val="#ppt_y+0.31"/>
                                          </p:val>
                                        </p:tav>
                                        <p:tav tm="100000">
                                          <p:val>
                                            <p:strVal val="#ppt_y+0.31"/>
                                          </p:val>
                                        </p:tav>
                                      </p:tavLst>
                                    </p:anim>
                                    <p:anim calcmode="lin" valueType="num">
                                      <p:cBhvr>
                                        <p:cTn id="47" dur="600" decel="50000" fill="hold">
                                          <p:stCondLst>
                                            <p:cond delay="400"/>
                                          </p:stCondLst>
                                        </p:cTn>
                                        <p:tgtEl>
                                          <p:spTgt spid="2">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600" decel="50000" fill="hold">
                                          <p:stCondLst>
                                            <p:cond delay="400"/>
                                          </p:stCondLst>
                                        </p:cTn>
                                        <p:tgtEl>
                                          <p:spTgt spid="2">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odrow-wilson-pict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3480546"/>
            <a:ext cx="2987040" cy="2866641"/>
          </a:xfrm>
          <a:prstGeom prst="rect">
            <a:avLst/>
          </a:prstGeom>
        </p:spPr>
      </p:pic>
      <p:sp>
        <p:nvSpPr>
          <p:cNvPr id="4" name="Content Placeholder 3"/>
          <p:cNvSpPr>
            <a:spLocks noGrp="1"/>
          </p:cNvSpPr>
          <p:nvPr>
            <p:ph idx="4294967295"/>
          </p:nvPr>
        </p:nvSpPr>
        <p:spPr>
          <a:xfrm>
            <a:off x="579120" y="593423"/>
            <a:ext cx="7921944" cy="3531537"/>
          </a:xfrm>
        </p:spPr>
        <p:txBody>
          <a:bodyPr>
            <a:normAutofit/>
          </a:bodyPr>
          <a:lstStyle/>
          <a:p>
            <a:r>
              <a:rPr lang="en-US" dirty="0" smtClean="0"/>
              <a:t>In the early 19</a:t>
            </a:r>
            <a:r>
              <a:rPr lang="en-US" baseline="30000" dirty="0" smtClean="0"/>
              <a:t>th</a:t>
            </a:r>
            <a:r>
              <a:rPr lang="en-US" dirty="0" smtClean="0"/>
              <a:t> century, in the Caribbean basin, public </a:t>
            </a:r>
            <a:r>
              <a:rPr lang="en-US" dirty="0"/>
              <a:t>and especially Congressional support for American foreign </a:t>
            </a:r>
            <a:r>
              <a:rPr lang="en-US" dirty="0" smtClean="0"/>
              <a:t>policy, </a:t>
            </a:r>
            <a:r>
              <a:rPr lang="en-US" dirty="0"/>
              <a:t>was mobilized by exaggerating the danger to U.S. national security</a:t>
            </a:r>
            <a:r>
              <a:rPr lang="en-US" dirty="0" smtClean="0"/>
              <a:t>.</a:t>
            </a:r>
          </a:p>
          <a:p>
            <a:r>
              <a:rPr lang="en-US" dirty="0" smtClean="0"/>
              <a:t> </a:t>
            </a:r>
            <a:r>
              <a:rPr lang="en-US" dirty="0"/>
              <a:t>President Wilson approved the establishment of a military government in Veracruz in 1914, and in the Dominican Republic in 1916, and a military protectorate in Haiti. </a:t>
            </a:r>
            <a:endParaRPr lang="en-US" dirty="0" smtClean="0"/>
          </a:p>
        </p:txBody>
      </p:sp>
      <p:sp>
        <p:nvSpPr>
          <p:cNvPr id="6" name="TextBox 5"/>
          <p:cNvSpPr txBox="1"/>
          <p:nvPr/>
        </p:nvSpPr>
        <p:spPr>
          <a:xfrm>
            <a:off x="1849120" y="4338320"/>
            <a:ext cx="2209522" cy="369332"/>
          </a:xfrm>
          <a:prstGeom prst="rect">
            <a:avLst/>
          </a:prstGeom>
          <a:noFill/>
        </p:spPr>
        <p:txBody>
          <a:bodyPr wrap="none" rtlCol="0">
            <a:spAutoFit/>
          </a:bodyPr>
          <a:lstStyle/>
          <a:p>
            <a:r>
              <a:rPr lang="en-US" u="sng" dirty="0" smtClean="0"/>
              <a:t>President Wilson</a:t>
            </a:r>
            <a:r>
              <a:rPr lang="en-US" dirty="0" smtClean="0">
                <a:sym typeface="Wingdings"/>
              </a:rPr>
              <a:t></a:t>
            </a:r>
            <a:endParaRPr lang="en-US" dirty="0"/>
          </a:p>
        </p:txBody>
      </p:sp>
    </p:spTree>
    <p:extLst>
      <p:ext uri="{BB962C8B-B14F-4D97-AF65-F5344CB8AC3E}">
        <p14:creationId xmlns:p14="http://schemas.microsoft.com/office/powerpoint/2010/main" val="441028997"/>
      </p:ext>
    </p:extLst>
  </p:cSld>
  <p:clrMapOvr>
    <a:masterClrMapping/>
  </p:clrMapOvr>
  <p:transition xmlns:p14="http://schemas.microsoft.com/office/powerpoint/2010/main" spd="slow">
    <p:push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par>
                          <p:cTn id="21" fill="hold">
                            <p:stCondLst>
                              <p:cond delay="2000"/>
                            </p:stCondLst>
                            <p:childTnLst>
                              <p:par>
                                <p:cTn id="22" presetID="52" presetClass="entr" presetSubtype="0"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Scale>
                                      <p:cBhvr>
                                        <p:cTn id="24" dur="1000" decel="50000" fill="hold">
                                          <p:stCondLst>
                                            <p:cond delay="0"/>
                                          </p:stCondLst>
                                        </p:cTn>
                                        <p:tgtEl>
                                          <p:spTgt spid="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4">
                                            <p:txEl>
                                              <p:pRg st="1" end="1"/>
                                            </p:txEl>
                                          </p:spTgt>
                                        </p:tgtEl>
                                        <p:attrNameLst>
                                          <p:attrName>ppt_x</p:attrName>
                                          <p:attrName>ppt_y</p:attrName>
                                        </p:attrNameLst>
                                      </p:cBhvr>
                                    </p:animMotion>
                                    <p:animEffect transition="in" filter="fade">
                                      <p:cBhvr>
                                        <p:cTn id="26" dur="1000"/>
                                        <p:tgtEl>
                                          <p:spTgt spid="4">
                                            <p:txEl>
                                              <p:pRg st="1" end="1"/>
                                            </p:txEl>
                                          </p:spTgt>
                                        </p:tgtEl>
                                      </p:cBhvr>
                                    </p:animEffect>
                                  </p:childTnLst>
                                </p:cTn>
                              </p:par>
                            </p:childTnLst>
                          </p:cTn>
                        </p:par>
                        <p:par>
                          <p:cTn id="27" fill="hold">
                            <p:stCondLst>
                              <p:cond delay="3000"/>
                            </p:stCondLst>
                            <p:childTnLst>
                              <p:par>
                                <p:cTn id="28" presetID="23"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childTnLst>
                                </p:cTn>
                              </p:par>
                            </p:childTnLst>
                          </p:cTn>
                        </p:par>
                        <p:par>
                          <p:cTn id="32" fill="hold">
                            <p:stCondLst>
                              <p:cond delay="3500"/>
                            </p:stCondLst>
                            <p:childTnLst>
                              <p:par>
                                <p:cTn id="33" presetID="49" presetClass="entr" presetSubtype="0" decel="10000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 calcmode="lin" valueType="num">
                                      <p:cBhvr>
                                        <p:cTn id="37" dur="500" fill="hold"/>
                                        <p:tgtEl>
                                          <p:spTgt spid="6"/>
                                        </p:tgtEl>
                                        <p:attrNameLst>
                                          <p:attrName>style.rotation</p:attrName>
                                        </p:attrNameLst>
                                      </p:cBhvr>
                                      <p:tavLst>
                                        <p:tav tm="0">
                                          <p:val>
                                            <p:fltVal val="360"/>
                                          </p:val>
                                        </p:tav>
                                        <p:tav tm="100000">
                                          <p:val>
                                            <p:fltVal val="0"/>
                                          </p:val>
                                        </p:tav>
                                      </p:tavLst>
                                    </p:anim>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Callout 7"/>
          <p:cNvSpPr/>
          <p:nvPr/>
        </p:nvSpPr>
        <p:spPr>
          <a:xfrm flipH="1">
            <a:off x="-1249680" y="914400"/>
            <a:ext cx="11419840" cy="4307840"/>
          </a:xfrm>
          <a:prstGeom prst="wedgeEllipseCallout">
            <a:avLst>
              <a:gd name="adj1" fmla="val -20388"/>
              <a:gd name="adj2" fmla="val 6204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812800" y="335280"/>
            <a:ext cx="7691119" cy="4886960"/>
          </a:xfrm>
        </p:spPr>
        <p:txBody>
          <a:bodyPr>
            <a:normAutofit/>
          </a:bodyPr>
          <a:lstStyle/>
          <a:p>
            <a:r>
              <a:rPr lang="en-US" dirty="0"/>
              <a:t>In 1927 Under Secretary of State, </a:t>
            </a:r>
            <a:r>
              <a:rPr lang="en-US" u="sng" dirty="0"/>
              <a:t>Robert Olds </a:t>
            </a:r>
            <a:r>
              <a:rPr lang="en-US" dirty="0"/>
              <a:t>noted</a:t>
            </a:r>
            <a:r>
              <a:rPr lang="en-US" dirty="0" smtClean="0"/>
              <a:t>:</a:t>
            </a:r>
          </a:p>
          <a:p>
            <a:pPr marL="0" indent="0">
              <a:buNone/>
            </a:pPr>
            <a:endParaRPr lang="en-US" dirty="0" smtClean="0"/>
          </a:p>
          <a:p>
            <a:r>
              <a:rPr lang="en-US" dirty="0"/>
              <a:t>". . . We do control the destinies of Central America (including the Caribbean Basin) and we do so for the reason that the national interest absolutely dictates such a course. There is no room for any outside influence other than ours in this region. We could not tolerate such a thing without incurring grave risks. . . . Central America has always understood that governments which we recognize and support stay in power while those we do not recognize and support fall."</a:t>
            </a:r>
          </a:p>
          <a:p>
            <a:endParaRPr lang="en-US" dirty="0"/>
          </a:p>
          <a:p>
            <a:endParaRPr lang="en-US" dirty="0"/>
          </a:p>
        </p:txBody>
      </p:sp>
      <p:pic>
        <p:nvPicPr>
          <p:cNvPr id="6" name="Picture 5" descr="t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0" y="4724400"/>
            <a:ext cx="1787180" cy="2225040"/>
          </a:xfrm>
          <a:prstGeom prst="rect">
            <a:avLst/>
          </a:prstGeom>
        </p:spPr>
      </p:pic>
    </p:spTree>
    <p:extLst>
      <p:ext uri="{BB962C8B-B14F-4D97-AF65-F5344CB8AC3E}">
        <p14:creationId xmlns:p14="http://schemas.microsoft.com/office/powerpoint/2010/main" val="159593858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xmlns:p14="http://schemas.microsoft.com/office/powerpoint/2010/main" spd="slow">
        <p:blind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par>
                          <p:cTn id="15" fill="hold">
                            <p:stCondLst>
                              <p:cond delay="2500"/>
                            </p:stCondLst>
                            <p:childTnLst>
                              <p:par>
                                <p:cTn id="16" presetID="31"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By the start of the century, the United States continued its interventionist attitude, which aimed to directly defend its interests in the region. </a:t>
            </a:r>
            <a:endParaRPr lang="en-US" dirty="0" smtClean="0"/>
          </a:p>
          <a:p>
            <a:r>
              <a:rPr lang="en-US" dirty="0" smtClean="0"/>
              <a:t>This </a:t>
            </a:r>
            <a:r>
              <a:rPr lang="en-US" dirty="0"/>
              <a:t>was officially articulated in Theodore Roosevelt's Big Stick Doctrine, which modified the old Monroe Doctrine, which had simply aimed to deter European intervention in the hemisphere</a:t>
            </a:r>
            <a:r>
              <a:rPr lang="en-US" dirty="0" smtClean="0"/>
              <a:t>.</a:t>
            </a:r>
          </a:p>
          <a:p>
            <a:endParaRPr lang="en-US" dirty="0" smtClean="0"/>
          </a:p>
          <a:p>
            <a:r>
              <a:rPr lang="en-US" dirty="0" smtClean="0"/>
              <a:t> </a:t>
            </a:r>
            <a:r>
              <a:rPr lang="en-US" dirty="0"/>
              <a:t>At the conclusion of the Spanish-American War the new government of Cuba and the United States signed the Platt Amendment in </a:t>
            </a:r>
            <a:r>
              <a:rPr lang="en-US" dirty="0" smtClean="0"/>
              <a:t>1902 </a:t>
            </a:r>
          </a:p>
          <a:p>
            <a:r>
              <a:rPr lang="en-US" dirty="0" smtClean="0"/>
              <a:t>This authorized </a:t>
            </a:r>
            <a:r>
              <a:rPr lang="en-US" dirty="0"/>
              <a:t>the United States to intervene in Cuban affairs when the United States deemed necessary. </a:t>
            </a:r>
            <a:endParaRPr lang="en-US" dirty="0" smtClean="0"/>
          </a:p>
          <a:p>
            <a:endParaRPr lang="en-US" dirty="0"/>
          </a:p>
        </p:txBody>
      </p:sp>
      <p:sp>
        <p:nvSpPr>
          <p:cNvPr id="4" name="Title 3"/>
          <p:cNvSpPr>
            <a:spLocks noGrp="1"/>
          </p:cNvSpPr>
          <p:nvPr>
            <p:ph type="title"/>
          </p:nvPr>
        </p:nvSpPr>
        <p:spPr/>
        <p:txBody>
          <a:bodyPr/>
          <a:lstStyle/>
          <a:p>
            <a:r>
              <a:rPr lang="en-US" sz="4400" dirty="0" smtClean="0"/>
              <a:t>Instances of U.S. Meddling</a:t>
            </a:r>
            <a:endParaRPr lang="en-US" sz="4400" dirty="0"/>
          </a:p>
        </p:txBody>
      </p:sp>
    </p:spTree>
    <p:extLst>
      <p:ext uri="{BB962C8B-B14F-4D97-AF65-F5344CB8AC3E}">
        <p14:creationId xmlns:p14="http://schemas.microsoft.com/office/powerpoint/2010/main" val="1193663246"/>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xmlns:p14="http://schemas.microsoft.com/office/powerpoint/2010/main" spd="slow">
        <p:checker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0"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21" dur="500"/>
                                        <p:tgtEl>
                                          <p:spTgt spid="3">
                                            <p:txEl>
                                              <p:pRg st="0" end="0"/>
                                            </p:txEl>
                                          </p:spTgt>
                                        </p:tgtEl>
                                      </p:cBhvr>
                                    </p:animEffect>
                                  </p:childTnLst>
                                </p:cTn>
                              </p:par>
                            </p:childTnLst>
                          </p:cTn>
                        </p:par>
                        <p:par>
                          <p:cTn id="22" fill="hold">
                            <p:stCondLst>
                              <p:cond delay="1500"/>
                            </p:stCondLst>
                            <p:childTnLst>
                              <p:par>
                                <p:cTn id="23" presetID="49" presetClass="entr" presetSubtype="0" decel="100000" fill="hold"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8" dur="500"/>
                                        <p:tgtEl>
                                          <p:spTgt spid="3">
                                            <p:txEl>
                                              <p:pRg st="1" end="1"/>
                                            </p:txEl>
                                          </p:spTgt>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70560" y="487680"/>
            <a:ext cx="7929880" cy="5648960"/>
          </a:xfrm>
        </p:spPr>
        <p:txBody>
          <a:bodyPr>
            <a:normAutofit fontScale="92500" lnSpcReduction="10000"/>
          </a:bodyPr>
          <a:lstStyle/>
          <a:p>
            <a:endParaRPr lang="en-US" dirty="0"/>
          </a:p>
          <a:p>
            <a:r>
              <a:rPr lang="en-US" dirty="0"/>
              <a:t>In Colombia, United States sought the concession of a territory in Panama to build a much anticipated canal across the isthmus.</a:t>
            </a:r>
          </a:p>
          <a:p>
            <a:r>
              <a:rPr lang="en-US" dirty="0"/>
              <a:t> The Colombian government opposed this, but a Panamanian insurrection provided the United States with an opportunity. </a:t>
            </a:r>
          </a:p>
          <a:p>
            <a:r>
              <a:rPr lang="en-US" dirty="0"/>
              <a:t>The United States backed Panamanian independence and the new nation granted the concession. </a:t>
            </a:r>
          </a:p>
          <a:p>
            <a:endParaRPr lang="en-US" dirty="0"/>
          </a:p>
          <a:p>
            <a:r>
              <a:rPr lang="en-US" dirty="0"/>
              <a:t>These were not the only interventions carried out in the region by the United States. In the first decades of the twentieth century, there were several military incursions into Central America and the Caribbean, mostly in defense of commercial interests, which became known as the "Banana Wars."</a:t>
            </a:r>
          </a:p>
          <a:p>
            <a:endParaRPr lang="en-US" dirty="0"/>
          </a:p>
        </p:txBody>
      </p:sp>
    </p:spTree>
    <p:extLst>
      <p:ext uri="{BB962C8B-B14F-4D97-AF65-F5344CB8AC3E}">
        <p14:creationId xmlns:p14="http://schemas.microsoft.com/office/powerpoint/2010/main" val="4187065870"/>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Scale>
                                      <p:cBhvr>
                                        <p:cTn id="7"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1" end="1"/>
                                            </p:txEl>
                                          </p:spTgt>
                                        </p:tgtEl>
                                        <p:attrNameLst>
                                          <p:attrName>ppt_x</p:attrName>
                                          <p:attrName>ppt_y</p:attrName>
                                        </p:attrNameLst>
                                      </p:cBhvr>
                                    </p:animMotion>
                                    <p:animEffect transition="in" filter="fade">
                                      <p:cBhvr>
                                        <p:cTn id="9" dur="1000"/>
                                        <p:tgtEl>
                                          <p:spTgt spid="3">
                                            <p:txEl>
                                              <p:pRg st="1" end="1"/>
                                            </p:txEl>
                                          </p:spTgt>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Scale>
                                      <p:cBhvr>
                                        <p:cTn id="13"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xEl>
                                              <p:pRg st="2" end="2"/>
                                            </p:txEl>
                                          </p:spTgt>
                                        </p:tgtEl>
                                        <p:attrNameLst>
                                          <p:attrName>ppt_x</p:attrName>
                                          <p:attrName>ppt_y</p:attrName>
                                        </p:attrNameLst>
                                      </p:cBhvr>
                                    </p:animMotion>
                                    <p:animEffect transition="in" filter="fade">
                                      <p:cBhvr>
                                        <p:cTn id="15" dur="1000"/>
                                        <p:tgtEl>
                                          <p:spTgt spid="3">
                                            <p:txEl>
                                              <p:pRg st="2" end="2"/>
                                            </p:txEl>
                                          </p:spTgt>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Scale>
                                      <p:cBhvr>
                                        <p:cTn id="19"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3" end="3"/>
                                            </p:txEl>
                                          </p:spTgt>
                                        </p:tgtEl>
                                        <p:attrNameLst>
                                          <p:attrName>ppt_x</p:attrName>
                                          <p:attrName>ppt_y</p:attrName>
                                        </p:attrNameLst>
                                      </p:cBhvr>
                                    </p:animMotion>
                                    <p:animEffect transition="in" filter="fade">
                                      <p:cBhvr>
                                        <p:cTn id="21" dur="1000"/>
                                        <p:tgtEl>
                                          <p:spTgt spid="3">
                                            <p:txEl>
                                              <p:pRg st="3" end="3"/>
                                            </p:txEl>
                                          </p:spTgt>
                                        </p:tgtEl>
                                      </p:cBhvr>
                                    </p:animEffect>
                                  </p:childTnLst>
                                </p:cTn>
                              </p:par>
                            </p:childTnLst>
                          </p:cTn>
                        </p:par>
                        <p:par>
                          <p:cTn id="22" fill="hold">
                            <p:stCondLst>
                              <p:cond delay="3000"/>
                            </p:stCondLst>
                            <p:childTnLst>
                              <p:par>
                                <p:cTn id="23" presetID="35" presetClass="entr" presetSubtype="0"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anim calcmode="lin" valueType="num">
                                      <p:cBhvr>
                                        <p:cTn id="26" dur="2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27"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8" dur="2000" fill="hold"/>
                                        <p:tgtEl>
                                          <p:spTgt spid="3">
                                            <p:txEl>
                                              <p:pRg st="5" end="5"/>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9520" y="1402080"/>
            <a:ext cx="184666" cy="369332"/>
          </a:xfrm>
          <a:prstGeom prst="rect">
            <a:avLst/>
          </a:prstGeom>
          <a:noFill/>
        </p:spPr>
        <p:txBody>
          <a:bodyPr wrap="none" rtlCol="0">
            <a:spAutoFit/>
          </a:bodyPr>
          <a:lstStyle/>
          <a:p>
            <a:endParaRPr lang="en-US" dirty="0"/>
          </a:p>
        </p:txBody>
      </p:sp>
      <p:sp>
        <p:nvSpPr>
          <p:cNvPr id="4" name="Content Placeholder 3"/>
          <p:cNvSpPr>
            <a:spLocks noGrp="1"/>
          </p:cNvSpPr>
          <p:nvPr>
            <p:ph idx="1"/>
          </p:nvPr>
        </p:nvSpPr>
        <p:spPr>
          <a:xfrm>
            <a:off x="688491" y="2248347"/>
            <a:ext cx="4768714" cy="4223573"/>
          </a:xfrm>
        </p:spPr>
        <p:txBody>
          <a:bodyPr>
            <a:normAutofit fontScale="85000" lnSpcReduction="10000"/>
          </a:bodyPr>
          <a:lstStyle/>
          <a:p>
            <a:r>
              <a:rPr lang="en-US" dirty="0"/>
              <a:t>The greatest political upheaval in the second decade of the century took place in Mexico. </a:t>
            </a:r>
            <a:endParaRPr lang="en-US" dirty="0" smtClean="0"/>
          </a:p>
          <a:p>
            <a:endParaRPr lang="en-US" dirty="0" smtClean="0"/>
          </a:p>
          <a:p>
            <a:r>
              <a:rPr lang="en-US" dirty="0" smtClean="0"/>
              <a:t>In </a:t>
            </a:r>
            <a:r>
              <a:rPr lang="en-US" dirty="0"/>
              <a:t>1908, President </a:t>
            </a:r>
            <a:r>
              <a:rPr lang="en-US" dirty="0" err="1"/>
              <a:t>Porfirio</a:t>
            </a:r>
            <a:r>
              <a:rPr lang="en-US" dirty="0"/>
              <a:t> </a:t>
            </a:r>
            <a:r>
              <a:rPr lang="en-US" dirty="0" err="1"/>
              <a:t>Díaz</a:t>
            </a:r>
            <a:r>
              <a:rPr lang="en-US" dirty="0"/>
              <a:t>, who had been in office since 1884, promised that he would step down in 1910</a:t>
            </a:r>
            <a:r>
              <a:rPr lang="en-US" dirty="0" smtClean="0"/>
              <a:t>.</a:t>
            </a:r>
            <a:r>
              <a:rPr lang="en-US" dirty="0"/>
              <a:t> </a:t>
            </a:r>
            <a:endParaRPr lang="en-US" dirty="0" smtClean="0"/>
          </a:p>
          <a:p>
            <a:endParaRPr lang="en-US" dirty="0" smtClean="0"/>
          </a:p>
          <a:p>
            <a:r>
              <a:rPr lang="en-US" dirty="0" smtClean="0"/>
              <a:t>Francisco </a:t>
            </a:r>
            <a:r>
              <a:rPr lang="en-US" dirty="0"/>
              <a:t>I. Madero, a moderate liberal whose aim was to modernize the country while preventing a socialist revolution, launched an election campaign in 1910</a:t>
            </a:r>
            <a:r>
              <a:rPr lang="en-US" dirty="0" smtClean="0"/>
              <a:t>.</a:t>
            </a:r>
          </a:p>
          <a:p>
            <a:endParaRPr lang="en-US" dirty="0"/>
          </a:p>
        </p:txBody>
      </p:sp>
      <p:sp>
        <p:nvSpPr>
          <p:cNvPr id="7" name="Title 6"/>
          <p:cNvSpPr>
            <a:spLocks noGrp="1"/>
          </p:cNvSpPr>
          <p:nvPr>
            <p:ph type="title"/>
          </p:nvPr>
        </p:nvSpPr>
        <p:spPr/>
        <p:txBody>
          <a:bodyPr/>
          <a:lstStyle/>
          <a:p>
            <a:r>
              <a:rPr lang="en-US" dirty="0" smtClean="0"/>
              <a:t>Mexican Upheaval</a:t>
            </a:r>
            <a:endParaRPr lang="en-US" dirty="0"/>
          </a:p>
        </p:txBody>
      </p:sp>
      <p:sp>
        <p:nvSpPr>
          <p:cNvPr id="6" name="TextBox 5"/>
          <p:cNvSpPr txBox="1"/>
          <p:nvPr/>
        </p:nvSpPr>
        <p:spPr>
          <a:xfrm>
            <a:off x="6347348" y="2216109"/>
            <a:ext cx="1436887" cy="369332"/>
          </a:xfrm>
          <a:prstGeom prst="rect">
            <a:avLst/>
          </a:prstGeom>
          <a:noFill/>
        </p:spPr>
        <p:txBody>
          <a:bodyPr wrap="none" rtlCol="0">
            <a:spAutoFit/>
          </a:bodyPr>
          <a:lstStyle/>
          <a:p>
            <a:r>
              <a:rPr lang="en-US" u="sng" dirty="0" err="1" smtClean="0"/>
              <a:t>Porfrio</a:t>
            </a:r>
            <a:r>
              <a:rPr lang="en-US" u="sng" dirty="0" smtClean="0"/>
              <a:t> </a:t>
            </a:r>
            <a:r>
              <a:rPr lang="en-US" u="sng" dirty="0" err="1"/>
              <a:t>Díaz</a:t>
            </a:r>
            <a:endParaRPr lang="en-US" u="sng" dirty="0"/>
          </a:p>
        </p:txBody>
      </p:sp>
      <p:sp>
        <p:nvSpPr>
          <p:cNvPr id="10" name="Bent-Up Arrow 9"/>
          <p:cNvSpPr/>
          <p:nvPr/>
        </p:nvSpPr>
        <p:spPr>
          <a:xfrm flipV="1">
            <a:off x="7837952" y="2431226"/>
            <a:ext cx="462768" cy="332293"/>
          </a:xfrm>
          <a:prstGeom prst="bentUpArrow">
            <a:avLst>
              <a:gd name="adj1" fmla="val 12770"/>
              <a:gd name="adj2" fmla="val 25000"/>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5547359" y="2889169"/>
            <a:ext cx="3144827" cy="3308431"/>
          </a:xfrm>
          <a:prstGeom prst="rect">
            <a:avLst/>
          </a:prstGeom>
        </p:spPr>
      </p:pic>
    </p:spTree>
    <p:extLst>
      <p:ext uri="{BB962C8B-B14F-4D97-AF65-F5344CB8AC3E}">
        <p14:creationId xmlns:p14="http://schemas.microsoft.com/office/powerpoint/2010/main" val="147943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0" presetClass="entr" presetSubtype="0" fill="hold"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800" decel="100000"/>
                                        <p:tgtEl>
                                          <p:spTgt spid="4">
                                            <p:txEl>
                                              <p:pRg st="0" end="0"/>
                                            </p:txEl>
                                          </p:spTgt>
                                        </p:tgtEl>
                                      </p:cBhvr>
                                    </p:animEffect>
                                    <p:anim calcmode="lin" valueType="num">
                                      <p:cBhvr>
                                        <p:cTn id="15"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par>
                          <p:cTn id="20" fill="hold">
                            <p:stCondLst>
                              <p:cond delay="2000"/>
                            </p:stCondLst>
                            <p:childTnLst>
                              <p:par>
                                <p:cTn id="21" presetID="30" presetClass="entr" presetSubtype="0" fill="hold"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800" decel="100000"/>
                                        <p:tgtEl>
                                          <p:spTgt spid="4">
                                            <p:txEl>
                                              <p:pRg st="2" end="2"/>
                                            </p:txEl>
                                          </p:spTgt>
                                        </p:tgtEl>
                                      </p:cBhvr>
                                    </p:animEffect>
                                    <p:anim calcmode="lin" valueType="num">
                                      <p:cBhvr>
                                        <p:cTn id="24"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childTnLst>
                          </p:cTn>
                        </p:par>
                        <p:par>
                          <p:cTn id="29" fill="hold">
                            <p:stCondLst>
                              <p:cond delay="3000"/>
                            </p:stCondLst>
                            <p:childTnLst>
                              <p:par>
                                <p:cTn id="30" presetID="30"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800" decel="100000"/>
                                        <p:tgtEl>
                                          <p:spTgt spid="6"/>
                                        </p:tgtEl>
                                      </p:cBhvr>
                                    </p:animEffect>
                                    <p:anim calcmode="lin" valueType="num">
                                      <p:cBhvr>
                                        <p:cTn id="33" dur="800" decel="100000" fill="hold"/>
                                        <p:tgtEl>
                                          <p:spTgt spid="6"/>
                                        </p:tgtEl>
                                        <p:attrNameLst>
                                          <p:attrName>style.rotation</p:attrName>
                                        </p:attrNameLst>
                                      </p:cBhvr>
                                      <p:tavLst>
                                        <p:tav tm="0">
                                          <p:val>
                                            <p:fltVal val="-90"/>
                                          </p:val>
                                        </p:tav>
                                        <p:tav tm="100000">
                                          <p:val>
                                            <p:fltVal val="0"/>
                                          </p:val>
                                        </p:tav>
                                      </p:tavLst>
                                    </p:anim>
                                    <p:anim calcmode="lin" valueType="num">
                                      <p:cBhvr>
                                        <p:cTn id="34" dur="800" decel="100000" fill="hold"/>
                                        <p:tgtEl>
                                          <p:spTgt spid="6"/>
                                        </p:tgtEl>
                                        <p:attrNameLst>
                                          <p:attrName>ppt_x</p:attrName>
                                        </p:attrNameLst>
                                      </p:cBhvr>
                                      <p:tavLst>
                                        <p:tav tm="0">
                                          <p:val>
                                            <p:strVal val="#ppt_x+0.4"/>
                                          </p:val>
                                        </p:tav>
                                        <p:tav tm="100000">
                                          <p:val>
                                            <p:strVal val="#ppt_x-0.05"/>
                                          </p:val>
                                        </p:tav>
                                      </p:tavLst>
                                    </p:anim>
                                    <p:anim calcmode="lin" valueType="num">
                                      <p:cBhvr>
                                        <p:cTn id="35" dur="800" decel="100000" fill="hold"/>
                                        <p:tgtEl>
                                          <p:spTgt spid="6"/>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38" presetID="25"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0"/>
                                        </p:tgtEl>
                                      </p:cBhvr>
                                    </p:animEffect>
                                  </p:childTnLst>
                                </p:cTn>
                              </p:par>
                            </p:childTnLst>
                          </p:cTn>
                        </p:par>
                        <p:par>
                          <p:cTn id="48" fill="hold">
                            <p:stCondLst>
                              <p:cond delay="4000"/>
                            </p:stCondLst>
                            <p:childTnLst>
                              <p:par>
                                <p:cTn id="49" presetID="23" presetClass="entr" presetSubtype="16"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childTnLst>
                                </p:cTn>
                              </p:par>
                            </p:childTnLst>
                          </p:cTn>
                        </p:par>
                        <p:par>
                          <p:cTn id="53" fill="hold">
                            <p:stCondLst>
                              <p:cond delay="4500"/>
                            </p:stCondLst>
                            <p:childTnLst>
                              <p:par>
                                <p:cTn id="54" presetID="25" presetClass="entr" presetSubtype="0" fill="hold" nodeType="after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 calcmode="lin" valueType="num">
                                      <p:cBhvr>
                                        <p:cTn id="56" dur="500" decel="50000" fill="hold">
                                          <p:stCondLst>
                                            <p:cond delay="0"/>
                                          </p:stCondLst>
                                        </p:cTn>
                                        <p:tgtEl>
                                          <p:spTgt spid="4">
                                            <p:txEl>
                                              <p:pRg st="4" end="4"/>
                                            </p:txEl>
                                          </p:spTgt>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4">
                                            <p:txEl>
                                              <p:pRg st="4" end="4"/>
                                            </p:txEl>
                                          </p:spTgt>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4">
                                            <p:txEl>
                                              <p:pRg st="4" end="4"/>
                                            </p:txEl>
                                          </p:spTgt>
                                        </p:tgtEl>
                                        <p:attrNameLst>
                                          <p:attrName>ppt_w</p:attrName>
                                        </p:attrNameLst>
                                      </p:cBhvr>
                                      <p:tavLst>
                                        <p:tav tm="0">
                                          <p:val>
                                            <p:strVal val="#ppt_w*.05"/>
                                          </p:val>
                                        </p:tav>
                                        <p:tav tm="100000">
                                          <p:val>
                                            <p:strVal val="#ppt_w"/>
                                          </p:val>
                                        </p:tav>
                                      </p:tavLst>
                                    </p:anim>
                                    <p:anim calcmode="lin" valueType="num">
                                      <p:cBhvr>
                                        <p:cTn id="59" dur="10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4">
                                            <p:txEl>
                                              <p:pRg st="4" end="4"/>
                                            </p:txEl>
                                          </p:spTgt>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4">
                                            <p:txEl>
                                              <p:pRg st="4" end="4"/>
                                            </p:txEl>
                                          </p:spTgt>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4">
                                            <p:txEl>
                                              <p:pRg st="4" end="4"/>
                                            </p:txEl>
                                          </p:spTgt>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518160"/>
            <a:ext cx="7747000" cy="5232400"/>
          </a:xfrm>
        </p:spPr>
        <p:txBody>
          <a:bodyPr>
            <a:normAutofit fontScale="92500" lnSpcReduction="10000"/>
          </a:bodyPr>
          <a:lstStyle/>
          <a:p>
            <a:r>
              <a:rPr lang="en-US" dirty="0"/>
              <a:t> </a:t>
            </a:r>
            <a:r>
              <a:rPr lang="en-US" dirty="0" err="1"/>
              <a:t>Díaz</a:t>
            </a:r>
            <a:r>
              <a:rPr lang="en-US" dirty="0"/>
              <a:t>, however, changed his mind and ran for office once more. </a:t>
            </a:r>
            <a:endParaRPr lang="en-US" dirty="0" smtClean="0"/>
          </a:p>
          <a:p>
            <a:endParaRPr lang="en-US" dirty="0" smtClean="0"/>
          </a:p>
          <a:p>
            <a:r>
              <a:rPr lang="en-US" dirty="0" smtClean="0"/>
              <a:t>Madero </a:t>
            </a:r>
            <a:r>
              <a:rPr lang="en-US" dirty="0"/>
              <a:t>was arrested on election day and </a:t>
            </a:r>
            <a:r>
              <a:rPr lang="en-US" dirty="0" err="1"/>
              <a:t>Díaz</a:t>
            </a:r>
            <a:r>
              <a:rPr lang="en-US" dirty="0"/>
              <a:t> declared the winner. </a:t>
            </a:r>
            <a:endParaRPr lang="en-US" dirty="0" smtClean="0"/>
          </a:p>
          <a:p>
            <a:endParaRPr lang="en-US" dirty="0" smtClean="0"/>
          </a:p>
          <a:p>
            <a:r>
              <a:rPr lang="en-US" dirty="0" smtClean="0"/>
              <a:t>These </a:t>
            </a:r>
            <a:r>
              <a:rPr lang="en-US" dirty="0"/>
              <a:t>events provoked uprisings, which became the start of the Mexican Revolution</a:t>
            </a:r>
            <a:r>
              <a:rPr lang="en-US" dirty="0" smtClean="0"/>
              <a:t>.</a:t>
            </a:r>
          </a:p>
          <a:p>
            <a:endParaRPr lang="en-US" dirty="0" smtClean="0"/>
          </a:p>
          <a:p>
            <a:r>
              <a:rPr lang="en-US" dirty="0" smtClean="0"/>
              <a:t> </a:t>
            </a:r>
            <a:r>
              <a:rPr lang="en-US" dirty="0"/>
              <a:t>Revolutionary movements were organized and some key leaders appeared</a:t>
            </a:r>
            <a:r>
              <a:rPr lang="en-US" dirty="0" smtClean="0"/>
              <a:t>:</a:t>
            </a:r>
          </a:p>
          <a:p>
            <a:pPr lvl="1"/>
            <a:r>
              <a:rPr lang="en-US" dirty="0"/>
              <a:t> </a:t>
            </a:r>
            <a:r>
              <a:rPr lang="en-US" dirty="0" err="1"/>
              <a:t>Pancho</a:t>
            </a:r>
            <a:r>
              <a:rPr lang="en-US" dirty="0"/>
              <a:t> Villa in </a:t>
            </a:r>
            <a:r>
              <a:rPr lang="en-US" dirty="0" smtClean="0"/>
              <a:t>the </a:t>
            </a:r>
            <a:r>
              <a:rPr lang="en-US" dirty="0"/>
              <a:t>north</a:t>
            </a:r>
            <a:r>
              <a:rPr lang="en-US" dirty="0" smtClean="0"/>
              <a:t>,</a:t>
            </a:r>
            <a:r>
              <a:rPr lang="en-US" dirty="0"/>
              <a:t> </a:t>
            </a:r>
            <a:endParaRPr lang="en-US" dirty="0" smtClean="0"/>
          </a:p>
          <a:p>
            <a:pPr lvl="1"/>
            <a:r>
              <a:rPr lang="en-US" dirty="0" err="1" smtClean="0"/>
              <a:t>Emiliano</a:t>
            </a:r>
            <a:r>
              <a:rPr lang="en-US" dirty="0" smtClean="0"/>
              <a:t> </a:t>
            </a:r>
            <a:r>
              <a:rPr lang="en-US" dirty="0"/>
              <a:t>Zapata in the south, </a:t>
            </a:r>
          </a:p>
          <a:p>
            <a:pPr lvl="1"/>
            <a:r>
              <a:rPr lang="en-US" dirty="0" smtClean="0"/>
              <a:t>Madero </a:t>
            </a:r>
            <a:r>
              <a:rPr lang="en-US" dirty="0"/>
              <a:t>in Mexico City. </a:t>
            </a:r>
          </a:p>
        </p:txBody>
      </p:sp>
      <p:pic>
        <p:nvPicPr>
          <p:cNvPr id="4" name="Picture 3" descr="madero.jpg"/>
          <p:cNvPicPr>
            <a:picLocks noChangeAspect="1"/>
          </p:cNvPicPr>
          <p:nvPr/>
        </p:nvPicPr>
        <p:blipFill rotWithShape="1">
          <a:blip r:embed="rId2" cstate="print">
            <a:extLst>
              <a:ext uri="{28A0092B-C50C-407E-A947-70E740481C1C}">
                <a14:useLocalDpi xmlns:a14="http://schemas.microsoft.com/office/drawing/2010/main" val="0"/>
              </a:ext>
            </a:extLst>
          </a:blip>
          <a:srcRect l="13821" b="40976"/>
          <a:stretch/>
        </p:blipFill>
        <p:spPr>
          <a:xfrm>
            <a:off x="5450332" y="4207468"/>
            <a:ext cx="2987548" cy="2510080"/>
          </a:xfrm>
          <a:prstGeom prst="rect">
            <a:avLst/>
          </a:prstGeom>
        </p:spPr>
      </p:pic>
      <p:sp>
        <p:nvSpPr>
          <p:cNvPr id="5" name="TextBox 4"/>
          <p:cNvSpPr txBox="1"/>
          <p:nvPr/>
        </p:nvSpPr>
        <p:spPr>
          <a:xfrm>
            <a:off x="2651760" y="5726668"/>
            <a:ext cx="2540667" cy="369332"/>
          </a:xfrm>
          <a:prstGeom prst="rect">
            <a:avLst/>
          </a:prstGeom>
          <a:noFill/>
        </p:spPr>
        <p:txBody>
          <a:bodyPr wrap="none" rtlCol="0">
            <a:spAutoFit/>
          </a:bodyPr>
          <a:lstStyle/>
          <a:p>
            <a:r>
              <a:rPr lang="en-US" u="sng" dirty="0" smtClean="0"/>
              <a:t>Francisco I. Madero  </a:t>
            </a:r>
            <a:r>
              <a:rPr lang="en-US" dirty="0" smtClean="0">
                <a:sym typeface="Wingdings"/>
              </a:rPr>
              <a:t></a:t>
            </a:r>
            <a:r>
              <a:rPr lang="en-US" dirty="0" smtClean="0"/>
              <a:t> </a:t>
            </a:r>
            <a:endParaRPr lang="en-US" dirty="0"/>
          </a:p>
        </p:txBody>
      </p:sp>
    </p:spTree>
    <p:extLst>
      <p:ext uri="{BB962C8B-B14F-4D97-AF65-F5344CB8AC3E}">
        <p14:creationId xmlns:p14="http://schemas.microsoft.com/office/powerpoint/2010/main" val="4179023027"/>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7" dur="500"/>
                                        <p:tgtEl>
                                          <p:spTgt spid="3">
                                            <p:txEl>
                                              <p:pRg st="2" end="2"/>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2000"/>
                            </p:stCondLst>
                            <p:childTnLst>
                              <p:par>
                                <p:cTn id="23" presetID="31"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3000"/>
                            </p:stCondLst>
                            <p:childTnLst>
                              <p:par>
                                <p:cTn id="30" presetID="52" presetClass="entr" presetSubtype="0"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Scale>
                                      <p:cBhvr>
                                        <p:cTn id="3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
                                            <p:txEl>
                                              <p:pRg st="4" end="4"/>
                                            </p:txEl>
                                          </p:spTgt>
                                        </p:tgtEl>
                                        <p:attrNameLst>
                                          <p:attrName>ppt_x</p:attrName>
                                          <p:attrName>ppt_y</p:attrName>
                                        </p:attrNameLst>
                                      </p:cBhvr>
                                    </p:animMotion>
                                    <p:animEffect transition="in" filter="fade">
                                      <p:cBhvr>
                                        <p:cTn id="34" dur="1000"/>
                                        <p:tgtEl>
                                          <p:spTgt spid="3">
                                            <p:txEl>
                                              <p:pRg st="4" end="4"/>
                                            </p:txEl>
                                          </p:spTgt>
                                        </p:tgtEl>
                                      </p:cBhvr>
                                    </p:animEffect>
                                  </p:childTnLst>
                                </p:cTn>
                              </p:par>
                            </p:childTnLst>
                          </p:cTn>
                        </p:par>
                        <p:par>
                          <p:cTn id="35" fill="hold">
                            <p:stCondLst>
                              <p:cond delay="4000"/>
                            </p:stCondLst>
                            <p:childTnLst>
                              <p:par>
                                <p:cTn id="36" presetID="15"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p:cTn id="38"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42" fill="hold">
                            <p:stCondLst>
                              <p:cond delay="5000"/>
                            </p:stCondLst>
                            <p:childTnLst>
                              <p:par>
                                <p:cTn id="43" presetID="15" presetClass="entr" presetSubtype="0" fill="hold"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p:cTn id="4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3">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par>
                          <p:cTn id="49" fill="hold">
                            <p:stCondLst>
                              <p:cond delay="6000"/>
                            </p:stCondLst>
                            <p:childTnLst>
                              <p:par>
                                <p:cTn id="50" presetID="15" presetClass="entr" presetSubtype="0" fill="hold" nodeType="after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p:cTn id="52"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3">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par>
                          <p:cTn id="56" fill="hold">
                            <p:stCondLst>
                              <p:cond delay="7000"/>
                            </p:stCondLst>
                            <p:childTnLst>
                              <p:par>
                                <p:cTn id="57" presetID="15" presetClass="entr" presetSubtype="0" fill="hold" nodeType="after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p:cTn id="5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1" dur="1000" fill="hold"/>
                                        <p:tgtEl>
                                          <p:spTgt spid="3">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3">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47040" y="510540"/>
            <a:ext cx="4500880" cy="5748020"/>
          </a:xfrm>
        </p:spPr>
        <p:txBody>
          <a:bodyPr>
            <a:normAutofit fontScale="92500"/>
          </a:bodyPr>
          <a:lstStyle/>
          <a:p>
            <a:pPr lvl="1"/>
            <a:r>
              <a:rPr lang="en-US" dirty="0"/>
              <a:t>Madero's forces defeated the federal army in early </a:t>
            </a:r>
            <a:r>
              <a:rPr lang="en-US" dirty="0" smtClean="0"/>
              <a:t>1911</a:t>
            </a:r>
          </a:p>
          <a:p>
            <a:pPr lvl="1"/>
            <a:r>
              <a:rPr lang="en-US" dirty="0" smtClean="0"/>
              <a:t>They </a:t>
            </a:r>
            <a:r>
              <a:rPr lang="en-US" dirty="0"/>
              <a:t>assumed temporary control of the government and won a second election later on November 6, 1911. </a:t>
            </a:r>
            <a:endParaRPr lang="en-US" dirty="0" smtClean="0"/>
          </a:p>
          <a:p>
            <a:pPr lvl="1"/>
            <a:r>
              <a:rPr lang="en-US" dirty="0" smtClean="0"/>
              <a:t>Madero </a:t>
            </a:r>
            <a:r>
              <a:rPr lang="en-US" dirty="0"/>
              <a:t>undertook moderate reforms to implement greater democracy in the political system but failed to satisfy many of the regional leaders in what had become a revolutionary situation</a:t>
            </a:r>
            <a:r>
              <a:rPr lang="en-US" dirty="0" smtClean="0"/>
              <a:t>.</a:t>
            </a:r>
          </a:p>
          <a:p>
            <a:pPr lvl="1"/>
            <a:r>
              <a:rPr lang="en-US" dirty="0" smtClean="0"/>
              <a:t> </a:t>
            </a:r>
            <a:r>
              <a:rPr lang="en-US" dirty="0"/>
              <a:t>Madero's failure to address agrarian claims led Zapata to break with Madero and resume the revolution. </a:t>
            </a:r>
            <a:endParaRPr lang="en-US" dirty="0" smtClean="0"/>
          </a:p>
          <a:p>
            <a:endParaRPr lang="en-US" dirty="0"/>
          </a:p>
          <a:p>
            <a:endParaRPr lang="en-US" dirty="0"/>
          </a:p>
        </p:txBody>
      </p:sp>
      <p:pic>
        <p:nvPicPr>
          <p:cNvPr id="5" name="Picture 4"/>
          <p:cNvPicPr>
            <a:picLocks noChangeAspect="1"/>
          </p:cNvPicPr>
          <p:nvPr/>
        </p:nvPicPr>
        <p:blipFill>
          <a:blip r:embed="rId2"/>
          <a:stretch>
            <a:fillRect/>
          </a:stretch>
        </p:blipFill>
        <p:spPr>
          <a:xfrm>
            <a:off x="5273040" y="1242064"/>
            <a:ext cx="3190240" cy="4650735"/>
          </a:xfrm>
          <a:prstGeom prst="rect">
            <a:avLst/>
          </a:prstGeom>
        </p:spPr>
      </p:pic>
      <p:sp>
        <p:nvSpPr>
          <p:cNvPr id="6" name="TextBox 5"/>
          <p:cNvSpPr txBox="1"/>
          <p:nvPr/>
        </p:nvSpPr>
        <p:spPr>
          <a:xfrm>
            <a:off x="5801360" y="660400"/>
            <a:ext cx="1878714" cy="369332"/>
          </a:xfrm>
          <a:prstGeom prst="rect">
            <a:avLst/>
          </a:prstGeom>
          <a:noFill/>
        </p:spPr>
        <p:txBody>
          <a:bodyPr wrap="none" rtlCol="0">
            <a:spAutoFit/>
          </a:bodyPr>
          <a:lstStyle/>
          <a:p>
            <a:r>
              <a:rPr lang="en-US" u="sng" dirty="0" err="1"/>
              <a:t>Emiliano</a:t>
            </a:r>
            <a:r>
              <a:rPr lang="en-US" u="sng" dirty="0"/>
              <a:t> Zapata</a:t>
            </a:r>
          </a:p>
        </p:txBody>
      </p:sp>
      <p:sp>
        <p:nvSpPr>
          <p:cNvPr id="7" name="Bent-Up Arrow 6"/>
          <p:cNvSpPr/>
          <p:nvPr/>
        </p:nvSpPr>
        <p:spPr>
          <a:xfrm flipV="1">
            <a:off x="7660640" y="853440"/>
            <a:ext cx="467360" cy="277892"/>
          </a:xfrm>
          <a:prstGeom prst="bentUpArrow">
            <a:avLst>
              <a:gd name="adj1" fmla="val 14032"/>
              <a:gd name="adj2" fmla="val 25000"/>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1942512"/>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1"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xEl>
                                              <p:pRg st="1" end="1"/>
                                            </p:txEl>
                                          </p:spTgt>
                                        </p:tgtEl>
                                      </p:cBhvr>
                                    </p:animEffect>
                                  </p:childTnLst>
                                </p:cTn>
                              </p:par>
                            </p:childTnLst>
                          </p:cTn>
                        </p:par>
                        <p:par>
                          <p:cTn id="26" fill="hold">
                            <p:stCondLst>
                              <p:cond delay="2000"/>
                            </p:stCondLst>
                            <p:childTnLst>
                              <p:par>
                                <p:cTn id="27" presetID="25" presetClass="entr" presetSubtype="0" fill="hold"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
                                            <p:txEl>
                                              <p:pRg st="2" end="2"/>
                                            </p:txEl>
                                          </p:spTgt>
                                        </p:tgtEl>
                                      </p:cBhvr>
                                    </p:animEffect>
                                  </p:childTnLst>
                                </p:cTn>
                              </p:par>
                            </p:childTnLst>
                          </p:cTn>
                        </p:par>
                        <p:par>
                          <p:cTn id="37" fill="hold">
                            <p:stCondLst>
                              <p:cond delay="3000"/>
                            </p:stCondLst>
                            <p:childTnLst>
                              <p:par>
                                <p:cTn id="38" presetID="23" presetClass="entr" presetSubtype="16" fill="hold" nodeType="after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3" end="3"/>
                                            </p:txEl>
                                          </p:spTgt>
                                        </p:tgtEl>
                                        <p:attrNameLst>
                                          <p:attrName>ppt_h</p:attrName>
                                        </p:attrNameLst>
                                      </p:cBhvr>
                                      <p:tavLst>
                                        <p:tav tm="0">
                                          <p:val>
                                            <p:fltVal val="0"/>
                                          </p:val>
                                        </p:tav>
                                        <p:tav tm="100000">
                                          <p:val>
                                            <p:strVal val="#ppt_h"/>
                                          </p:val>
                                        </p:tav>
                                      </p:tavLst>
                                    </p:anim>
                                  </p:childTnLst>
                                </p:cTn>
                              </p:par>
                              <p:par>
                                <p:cTn id="42" presetID="49" presetClass="entr" presetSubtype="0" decel="10000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 calcmode="lin" valueType="num">
                                      <p:cBhvr>
                                        <p:cTn id="46" dur="500" fill="hold"/>
                                        <p:tgtEl>
                                          <p:spTgt spid="6"/>
                                        </p:tgtEl>
                                        <p:attrNameLst>
                                          <p:attrName>style.rotation</p:attrName>
                                        </p:attrNameLst>
                                      </p:cBhvr>
                                      <p:tavLst>
                                        <p:tav tm="0">
                                          <p:val>
                                            <p:fltVal val="360"/>
                                          </p:val>
                                        </p:tav>
                                        <p:tav tm="100000">
                                          <p:val>
                                            <p:fltVal val="0"/>
                                          </p:val>
                                        </p:tav>
                                      </p:tavLst>
                                    </p:anim>
                                    <p:animEffect transition="in" filter="fade">
                                      <p:cBhvr>
                                        <p:cTn id="47" dur="500"/>
                                        <p:tgtEl>
                                          <p:spTgt spid="6"/>
                                        </p:tgtEl>
                                      </p:cBhvr>
                                    </p:animEffect>
                                  </p:childTnLst>
                                </p:cTn>
                              </p:par>
                              <p:par>
                                <p:cTn id="48" presetID="49" presetClass="entr" presetSubtype="0" decel="10000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 calcmode="lin" valueType="num">
                                      <p:cBhvr>
                                        <p:cTn id="52" dur="500" fill="hold"/>
                                        <p:tgtEl>
                                          <p:spTgt spid="7"/>
                                        </p:tgtEl>
                                        <p:attrNameLst>
                                          <p:attrName>style.rotation</p:attrName>
                                        </p:attrNameLst>
                                      </p:cBhvr>
                                      <p:tavLst>
                                        <p:tav tm="0">
                                          <p:val>
                                            <p:fltVal val="360"/>
                                          </p:val>
                                        </p:tav>
                                        <p:tav tm="100000">
                                          <p:val>
                                            <p:fltVal val="0"/>
                                          </p:val>
                                        </p:tav>
                                      </p:tavLst>
                                    </p:anim>
                                    <p:animEffect transition="in" filter="fade">
                                      <p:cBhvr>
                                        <p:cTn id="53" dur="500"/>
                                        <p:tgtEl>
                                          <p:spTgt spid="7"/>
                                        </p:tgtEl>
                                      </p:cBhvr>
                                    </p:animEffect>
                                  </p:childTnLst>
                                </p:cTn>
                              </p:par>
                            </p:childTnLst>
                          </p:cTn>
                        </p:par>
                        <p:par>
                          <p:cTn id="54" fill="hold">
                            <p:stCondLst>
                              <p:cond delay="3500"/>
                            </p:stCondLst>
                            <p:childTnLst>
                              <p:par>
                                <p:cTn id="55" presetID="26"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down)">
                                      <p:cBhvr>
                                        <p:cTn id="57" dur="580">
                                          <p:stCondLst>
                                            <p:cond delay="0"/>
                                          </p:stCondLst>
                                        </p:cTn>
                                        <p:tgtEl>
                                          <p:spTgt spid="5"/>
                                        </p:tgtEl>
                                      </p:cBhvr>
                                    </p:animEffect>
                                    <p:anim calcmode="lin" valueType="num">
                                      <p:cBhvr>
                                        <p:cTn id="5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3" dur="26">
                                          <p:stCondLst>
                                            <p:cond delay="650"/>
                                          </p:stCondLst>
                                        </p:cTn>
                                        <p:tgtEl>
                                          <p:spTgt spid="5"/>
                                        </p:tgtEl>
                                      </p:cBhvr>
                                      <p:to x="100000" y="60000"/>
                                    </p:animScale>
                                    <p:animScale>
                                      <p:cBhvr>
                                        <p:cTn id="64" dur="166" decel="50000">
                                          <p:stCondLst>
                                            <p:cond delay="676"/>
                                          </p:stCondLst>
                                        </p:cTn>
                                        <p:tgtEl>
                                          <p:spTgt spid="5"/>
                                        </p:tgtEl>
                                      </p:cBhvr>
                                      <p:to x="100000" y="100000"/>
                                    </p:animScale>
                                    <p:animScale>
                                      <p:cBhvr>
                                        <p:cTn id="65" dur="26">
                                          <p:stCondLst>
                                            <p:cond delay="1312"/>
                                          </p:stCondLst>
                                        </p:cTn>
                                        <p:tgtEl>
                                          <p:spTgt spid="5"/>
                                        </p:tgtEl>
                                      </p:cBhvr>
                                      <p:to x="100000" y="80000"/>
                                    </p:animScale>
                                    <p:animScale>
                                      <p:cBhvr>
                                        <p:cTn id="66" dur="166" decel="50000">
                                          <p:stCondLst>
                                            <p:cond delay="1338"/>
                                          </p:stCondLst>
                                        </p:cTn>
                                        <p:tgtEl>
                                          <p:spTgt spid="5"/>
                                        </p:tgtEl>
                                      </p:cBhvr>
                                      <p:to x="100000" y="100000"/>
                                    </p:animScale>
                                    <p:animScale>
                                      <p:cBhvr>
                                        <p:cTn id="67" dur="26">
                                          <p:stCondLst>
                                            <p:cond delay="1642"/>
                                          </p:stCondLst>
                                        </p:cTn>
                                        <p:tgtEl>
                                          <p:spTgt spid="5"/>
                                        </p:tgtEl>
                                      </p:cBhvr>
                                      <p:to x="100000" y="90000"/>
                                    </p:animScale>
                                    <p:animScale>
                                      <p:cBhvr>
                                        <p:cTn id="68" dur="166" decel="50000">
                                          <p:stCondLst>
                                            <p:cond delay="1668"/>
                                          </p:stCondLst>
                                        </p:cTn>
                                        <p:tgtEl>
                                          <p:spTgt spid="5"/>
                                        </p:tgtEl>
                                      </p:cBhvr>
                                      <p:to x="100000" y="100000"/>
                                    </p:animScale>
                                    <p:animScale>
                                      <p:cBhvr>
                                        <p:cTn id="69" dur="26">
                                          <p:stCondLst>
                                            <p:cond delay="1808"/>
                                          </p:stCondLst>
                                        </p:cTn>
                                        <p:tgtEl>
                                          <p:spTgt spid="5"/>
                                        </p:tgtEl>
                                      </p:cBhvr>
                                      <p:to x="100000" y="95000"/>
                                    </p:animScale>
                                    <p:animScale>
                                      <p:cBhvr>
                                        <p:cTn id="7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134</TotalTime>
  <Words>910</Words>
  <Application>Microsoft Macintosh PowerPoint</Application>
  <PresentationFormat>On-screen Show (4:3)</PresentationFormat>
  <Paragraphs>128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Hardcover</vt:lpstr>
      <vt:lpstr>U.S. Policies in The Caribbean in The 20th Century</vt:lpstr>
      <vt:lpstr>PowerPoint Presentation</vt:lpstr>
      <vt:lpstr>PowerPoint Presentation</vt:lpstr>
      <vt:lpstr>PowerPoint Presentation</vt:lpstr>
      <vt:lpstr>Instances of U.S. Meddling</vt:lpstr>
      <vt:lpstr>PowerPoint Presentation</vt:lpstr>
      <vt:lpstr>Mexican Upheaval</vt:lpstr>
      <vt:lpstr>PowerPoint Presentation</vt:lpstr>
      <vt:lpstr>PowerPoint Presentation</vt:lpstr>
      <vt:lpstr>PowerPoint Presentation</vt:lpstr>
      <vt:lpstr>PowerPoint Presentation</vt:lpstr>
      <vt:lpstr>PowerPoint Presentation</vt:lpstr>
      <vt:lpstr>PowerPoint Presentation</vt:lpstr>
      <vt:lpstr>Time Line of Events</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Policies in The Caribbean in The 20th Century</dc:title>
  <dc:creator>Adrian Young</dc:creator>
  <cp:lastModifiedBy>Adrian Young</cp:lastModifiedBy>
  <cp:revision>20</cp:revision>
  <dcterms:created xsi:type="dcterms:W3CDTF">2011-04-04T00:05:30Z</dcterms:created>
  <dcterms:modified xsi:type="dcterms:W3CDTF">2011-04-04T02:23:51Z</dcterms:modified>
</cp:coreProperties>
</file>